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61" r:id="rId5"/>
    <p:sldId id="313" r:id="rId6"/>
    <p:sldId id="307" r:id="rId7"/>
    <p:sldId id="315" r:id="rId8"/>
    <p:sldId id="285" r:id="rId9"/>
    <p:sldId id="297" r:id="rId10"/>
    <p:sldId id="287" r:id="rId11"/>
    <p:sldId id="316" r:id="rId12"/>
    <p:sldId id="288" r:id="rId13"/>
    <p:sldId id="303" r:id="rId14"/>
    <p:sldId id="308" r:id="rId15"/>
    <p:sldId id="304" r:id="rId16"/>
    <p:sldId id="305" r:id="rId17"/>
    <p:sldId id="292" r:id="rId18"/>
    <p:sldId id="28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C6FA726-B62E-2AE0-74DA-7ABBC6CFAC0F}" name="Ali Eastwood" initials="AE" userId="S::Ali.Eastwood@sra.org.uk::f98ae079-4f8a-4034-8c94-e8aadc0648d7" providerId="AD"/>
  <p188:author id="{E07026B3-EC78-6423-10DD-AA4F8B4F8598}" name="Aileen Armstrong" initials="AA" userId="S::Aileen.Armstrong@sra.org.uk::2369e75b-9a13-4778-978c-4d9b9259ab10" providerId="AD"/>
  <p188:author id="{5FB2FDBD-059D-172D-80BB-EC1EBC414F02}" name="Rob Wesley" initials="RW" userId="S::Rob.Wesley@sra.org.uk::2bd37e78-ff4d-439a-8d83-31e8a452b295" providerId="AD"/>
  <p188:author id="{6D9194D4-BD18-DE5E-6488-A580BC24EAD3}" name="Harriet Gamper" initials="HG" userId="S::harriet.gamper@sra.org.uk::90733d20-1cb1-4650-affa-a5761944e080" providerId="AD"/>
  <p188:author id="{FF54FFF8-6087-12FE-6926-451D213E6ECD}" name="Anna Scepetilnikova" initials="AS" userId="S::anna.scepetilnikova@sra.org.uk::718a9c1d-9043-4a3f-9be6-ddad039d464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AC7"/>
    <a:srgbClr val="B10035"/>
    <a:srgbClr val="565656"/>
    <a:srgbClr val="F8B322"/>
    <a:srgbClr val="7D4199"/>
    <a:srgbClr val="A0CF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D0FC5F-5498-4D65-8819-C6EE625DE1FE}" v="1" dt="2026-08-13T08:16:52.382"/>
    <p1510:client id="{CE7DA6F0-4E55-49D8-88EE-F7E08E39248B}" v="6" dt="2026-08-13T10:59:44.950"/>
    <p1510:client id="{F96B2679-ACCD-6C77-81D2-0903140BE27B}" v="414" dt="2026-08-12T14:40:22.9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3799BB-DFB0-453F-92D2-AD8AAD973D0D}" type="datetimeFigureOut">
              <a:t>8/13/2026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64BAB5-D42A-475E-9006-ADD4C771CA3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018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E2D4E2-0ADC-4096-BBB8-7CF933D0C7D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791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E2D4E2-0ADC-4096-BBB8-7CF933D0C7D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275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835F8-E314-3C73-5202-82933EB19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3775A9-37FE-8150-4A1E-B7AD898891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6AD5F4-5943-5A3F-F83F-0167554D5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F0D663-2967-9841-FD7C-780B1E2AD7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E2D4E2-0ADC-4096-BBB8-7CF933D0C7D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558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E2D4E2-0ADC-4096-BBB8-7CF933D0C7D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225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C6A2F-1E03-2609-BA96-C9BDBCD74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DE5E83-0554-11D7-96CF-9A2C5A7837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61F0F3-5A04-C073-80DE-A7B23283F7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DDF891-10CB-D2EF-9D5A-0F0B59768A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E2D4E2-0ADC-4096-BBB8-7CF933D0C7D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766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:\mydocs\Images\square-background\sra_background_cubes_red_option.jpg"/>
          <p:cNvPicPr>
            <a:picLocks noChangeAspect="1" noChangeArrowheads="1"/>
          </p:cNvPicPr>
          <p:nvPr userDrawn="1"/>
        </p:nvPicPr>
        <p:blipFill>
          <a:blip r:embed="rId2" cstate="print"/>
          <a:srcRect l="8440"/>
          <a:stretch>
            <a:fillRect/>
          </a:stretch>
        </p:blipFill>
        <p:spPr bwMode="auto">
          <a:xfrm flipH="1" flipV="1">
            <a:off x="5893984" y="1316765"/>
            <a:ext cx="6298009" cy="5541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I:\red-banner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2000" cy="1361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I:\mydocs\Images\logos\sra-white-logo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52517" y="234952"/>
            <a:ext cx="2207683" cy="882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56367" y="1989140"/>
            <a:ext cx="8925984" cy="1470025"/>
          </a:xfrm>
        </p:spPr>
        <p:txBody>
          <a:bodyPr/>
          <a:lstStyle>
            <a:lvl1pPr algn="ctr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51620" y="3789363"/>
            <a:ext cx="8832849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DD6084-95A3-4BB7-8923-648A28983E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556916-3026-4832-9292-F5DD05CE6D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193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158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59902" y="125414"/>
            <a:ext cx="2527300" cy="62563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75884" y="125414"/>
            <a:ext cx="7380816" cy="62563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85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933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092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863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5884" y="1905000"/>
            <a:ext cx="4953000" cy="4476751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2086" y="1905000"/>
            <a:ext cx="4955116" cy="4476751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1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555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697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4559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3022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1003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red-banner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"/>
            <a:ext cx="12192000" cy="1361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4433" y="260351"/>
            <a:ext cx="6527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 of presentation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4434" y="1892301"/>
            <a:ext cx="11523133" cy="447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029" name="Picture 3" descr="I:\mydocs\Images\logos\sra-white-logo.pn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552517" y="234952"/>
            <a:ext cx="2207683" cy="882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41A35C-E00E-4B04-97F8-B4BE76AEA5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56916-3026-4832-9292-F5DD05CE6D2D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4AE78C-52D4-1785-8979-8CFA0B698778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494338" y="63500"/>
            <a:ext cx="1241425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1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Sensitivity: General</a:t>
            </a:r>
          </a:p>
        </p:txBody>
      </p:sp>
    </p:spTree>
    <p:extLst>
      <p:ext uri="{BB962C8B-B14F-4D97-AF65-F5344CB8AC3E}">
        <p14:creationId xmlns:p14="http://schemas.microsoft.com/office/powerpoint/2010/main" val="211526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tx2"/>
          </a:solidFill>
          <a:latin typeface="Arial" charset="0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tx2"/>
          </a:solidFill>
          <a:latin typeface="Arial" charset="0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tx2"/>
          </a:solidFill>
          <a:latin typeface="Arial" charset="0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tx2"/>
          </a:solidFill>
          <a:latin typeface="Arial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Clr>
          <a:srgbClr val="9E1B34"/>
        </a:buClr>
        <a:buChar char="•"/>
        <a:defRPr sz="3733">
          <a:solidFill>
            <a:srgbClr val="262626"/>
          </a:solidFill>
          <a:latin typeface="+mn-lt"/>
          <a:ea typeface="ＭＳ Ｐゴシック" charset="0"/>
          <a:cs typeface="ＭＳ Ｐゴシック" charset="0"/>
        </a:defRPr>
      </a:lvl1pPr>
      <a:lvl2pPr marL="990575" indent="-380990" algn="l" rtl="0" eaLnBrk="1" fontAlgn="base" hangingPunct="1">
        <a:spcBef>
          <a:spcPct val="20000"/>
        </a:spcBef>
        <a:spcAft>
          <a:spcPct val="0"/>
        </a:spcAft>
        <a:buClr>
          <a:srgbClr val="9E1B34"/>
        </a:buClr>
        <a:buChar char="–"/>
        <a:defRPr sz="3200">
          <a:solidFill>
            <a:srgbClr val="262626"/>
          </a:solidFill>
          <a:latin typeface="+mn-lt"/>
          <a:ea typeface="ＭＳ Ｐゴシック" charset="0"/>
        </a:defRPr>
      </a:lvl2pPr>
      <a:lvl3pPr marL="1523962" indent="-304792" algn="l" rtl="0" eaLnBrk="1" fontAlgn="base" hangingPunct="1">
        <a:spcBef>
          <a:spcPct val="20000"/>
        </a:spcBef>
        <a:spcAft>
          <a:spcPct val="0"/>
        </a:spcAft>
        <a:buClr>
          <a:srgbClr val="9E1B34"/>
        </a:buClr>
        <a:buChar char="•"/>
        <a:defRPr sz="2667">
          <a:solidFill>
            <a:srgbClr val="262626"/>
          </a:solidFill>
          <a:latin typeface="+mn-lt"/>
          <a:ea typeface="ＭＳ Ｐゴシック" charset="0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Clr>
          <a:srgbClr val="9E1B34"/>
        </a:buClr>
        <a:buChar char="–"/>
        <a:defRPr>
          <a:solidFill>
            <a:srgbClr val="262626"/>
          </a:solidFill>
          <a:latin typeface="+mn-lt"/>
          <a:ea typeface="ＭＳ Ｐゴシック" charset="0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Clr>
          <a:srgbClr val="9E1B34"/>
        </a:buClr>
        <a:buChar char="»"/>
        <a:defRPr sz="2133">
          <a:solidFill>
            <a:srgbClr val="262626"/>
          </a:solidFill>
          <a:latin typeface="+mn-lt"/>
          <a:ea typeface="ＭＳ Ｐゴシック" charset="0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Clr>
          <a:srgbClr val="9E1B34"/>
        </a:buClr>
        <a:buChar char="»"/>
        <a:defRPr sz="2133">
          <a:solidFill>
            <a:schemeClr val="tx1"/>
          </a:solidFill>
          <a:latin typeface="+mn-lt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Clr>
          <a:srgbClr val="9E1B34"/>
        </a:buClr>
        <a:buChar char="»"/>
        <a:defRPr sz="2133">
          <a:solidFill>
            <a:schemeClr val="tx1"/>
          </a:solidFill>
          <a:latin typeface="+mn-lt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Clr>
          <a:srgbClr val="9E1B34"/>
        </a:buClr>
        <a:buChar char="»"/>
        <a:defRPr sz="2133">
          <a:solidFill>
            <a:schemeClr val="tx1"/>
          </a:solidFill>
          <a:latin typeface="+mn-lt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Clr>
          <a:srgbClr val="9E1B34"/>
        </a:buClr>
        <a:buChar char="»"/>
        <a:defRPr sz="2133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ra.org.uk/protecting-consumer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679509" y="1536557"/>
            <a:ext cx="8925984" cy="1468967"/>
          </a:xfrm>
        </p:spPr>
        <p:txBody>
          <a:bodyPr/>
          <a:lstStyle/>
          <a:p>
            <a:pPr eaLnBrk="1" hangingPunct="1">
              <a:defRPr/>
            </a:pPr>
            <a:r>
              <a:rPr lang="en-GB" sz="4250">
                <a:solidFill>
                  <a:schemeClr val="tx1"/>
                </a:solidFill>
                <a:ea typeface="ＭＳ Ｐゴシック"/>
              </a:rPr>
              <a:t>Third-party litigation funding: protecting consumers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0" y="3301801"/>
            <a:ext cx="11635740" cy="2122512"/>
          </a:xfrm>
        </p:spPr>
        <p:txBody>
          <a:bodyPr wrap="square"/>
          <a:lstStyle/>
          <a:p>
            <a:pPr eaLnBrk="1" hangingPunct="1"/>
            <a:r>
              <a:rPr lang="en-GB" sz="2400">
                <a:solidFill>
                  <a:srgbClr val="262626"/>
                </a:solidFill>
                <a:ea typeface="ＭＳ Ｐゴシック"/>
              </a:rPr>
              <a:t>Chair: Kate O’Neill, Executive Director, Communications and External Affairs</a:t>
            </a:r>
            <a:endParaRPr lang="en-GB" sz="2400">
              <a:solidFill>
                <a:srgbClr val="262626"/>
              </a:solidFill>
              <a:ea typeface="ＭＳ Ｐゴシック" pitchFamily="34" charset="-128"/>
            </a:endParaRPr>
          </a:p>
          <a:p>
            <a:pPr eaLnBrk="1" hangingPunct="1"/>
            <a:r>
              <a:rPr lang="en-GB" sz="2400">
                <a:solidFill>
                  <a:srgbClr val="262626"/>
                </a:solidFill>
                <a:ea typeface="ＭＳ Ｐゴシック" pitchFamily="34" charset="-128"/>
              </a:rPr>
              <a:t>Aileen Armstrong, Executive Director, Strategy and Policy </a:t>
            </a:r>
          </a:p>
          <a:p>
            <a:pPr eaLnBrk="1" hangingPunct="1"/>
            <a:r>
              <a:rPr lang="en-GB" sz="2400">
                <a:solidFill>
                  <a:srgbClr val="262626"/>
                </a:solidFill>
                <a:ea typeface="ＭＳ Ｐゴシック" pitchFamily="34" charset="-128"/>
              </a:rPr>
              <a:t>Harriet Gamper, Director of Consumer Policy and Engagement 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4B904-B719-4F80-4972-8DEDBF331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32" y="299509"/>
            <a:ext cx="8275320" cy="786384"/>
          </a:xfrm>
        </p:spPr>
        <p:txBody>
          <a:bodyPr wrap="square" lIns="18288" tIns="0" rIns="18288" bIns="0" anchor="ctr"/>
          <a:lstStyle/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  <a:latin typeface="Arial"/>
              </a:defRPr>
            </a:pPr>
            <a:r>
              <a:rPr lang="en-GB" sz="3200">
                <a:solidFill>
                  <a:srgbClr val="FFFFFF"/>
                </a:solidFill>
                <a:latin typeface="Arial"/>
              </a:rPr>
              <a:t>Consultation proposal 2: funding information document</a:t>
            </a:r>
            <a:endParaRPr lang="en-US" sz="3200"/>
          </a:p>
        </p:txBody>
      </p:sp>
      <p:sp>
        <p:nvSpPr>
          <p:cNvPr id="4" name="Funding document requirement"/>
          <p:cNvSpPr txBox="1"/>
          <p:nvPr/>
        </p:nvSpPr>
        <p:spPr>
          <a:xfrm>
            <a:off x="556499" y="1575996"/>
            <a:ext cx="11105761" cy="78638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r>
              <a:rPr lang="en-GB" sz="2400" b="1">
                <a:solidFill>
                  <a:srgbClr val="222222"/>
                </a:solidFill>
                <a:latin typeface="Arial"/>
              </a:rPr>
              <a:t>A requirement for law</a:t>
            </a:r>
            <a:r>
              <a:rPr sz="2400" b="1">
                <a:solidFill>
                  <a:srgbClr val="222222"/>
                </a:solidFill>
                <a:latin typeface="Arial"/>
              </a:rPr>
              <a:t> firms to provide a funding information document before clients </a:t>
            </a:r>
            <a:r>
              <a:rPr lang="en-GB" sz="2400" b="1">
                <a:solidFill>
                  <a:srgbClr val="222222"/>
                </a:solidFill>
                <a:latin typeface="Arial"/>
              </a:rPr>
              <a:t>enter into </a:t>
            </a:r>
            <a:r>
              <a:rPr sz="2400" b="1">
                <a:solidFill>
                  <a:srgbClr val="222222"/>
                </a:solidFill>
                <a:latin typeface="Arial"/>
              </a:rPr>
              <a:t>a third-party </a:t>
            </a:r>
            <a:r>
              <a:rPr lang="en-GB" sz="2400" b="1">
                <a:solidFill>
                  <a:srgbClr val="222222"/>
                </a:solidFill>
                <a:latin typeface="Arial"/>
              </a:rPr>
              <a:t>litigation funding</a:t>
            </a:r>
            <a:r>
              <a:rPr sz="2400" b="1">
                <a:solidFill>
                  <a:srgbClr val="222222"/>
                </a:solidFill>
                <a:latin typeface="Arial"/>
              </a:rPr>
              <a:t> agreement</a:t>
            </a:r>
            <a:r>
              <a:rPr lang="en-GB" sz="2400" b="1">
                <a:solidFill>
                  <a:srgbClr val="222222"/>
                </a:solidFill>
                <a:latin typeface="Arial"/>
              </a:rPr>
              <a:t>.</a:t>
            </a:r>
            <a:endParaRPr lang="en-US" sz="2400" b="1">
              <a:solidFill>
                <a:srgbClr val="222222"/>
              </a:solidFill>
              <a:latin typeface="Arial"/>
              <a:cs typeface="Arial"/>
            </a:endParaRPr>
          </a:p>
        </p:txBody>
      </p:sp>
      <p:sp>
        <p:nvSpPr>
          <p:cNvPr id="7" name="Document contents lead"/>
          <p:cNvSpPr txBox="1"/>
          <p:nvPr/>
        </p:nvSpPr>
        <p:spPr>
          <a:xfrm>
            <a:off x="556499" y="2716377"/>
            <a:ext cx="4709160" cy="58521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2400">
                <a:latin typeface="Arial"/>
              </a:rPr>
              <a:t>The document would need to:</a:t>
            </a:r>
          </a:p>
        </p:txBody>
      </p:sp>
      <p:sp>
        <p:nvSpPr>
          <p:cNvPr id="9" name="Document requirement 1"/>
          <p:cNvSpPr txBox="1"/>
          <p:nvPr/>
        </p:nvSpPr>
        <p:spPr>
          <a:xfrm>
            <a:off x="556499" y="3317374"/>
            <a:ext cx="10260258" cy="199099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456565" indent="-456565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sz="2400">
                <a:ea typeface="ＭＳ Ｐゴシック"/>
              </a:rPr>
              <a:t>include specified minimum information</a:t>
            </a:r>
            <a:endParaRPr lang="en-US" sz="2400">
              <a:ea typeface="ＭＳ Ｐゴシック"/>
            </a:endParaRP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be prominently presented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be provided before clients are asked to sign a funding agreement</a:t>
            </a:r>
          </a:p>
          <a:p>
            <a:pPr marL="456565" indent="-456565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  <a:cs typeface="Arial"/>
              </a:rPr>
              <a:t>apply only when third-party litigation funding</a:t>
            </a:r>
            <a:r>
              <a:rPr lang="en-GB" sz="2400">
                <a:ea typeface="ＭＳ Ｐゴシック"/>
                <a:cs typeface="Arial"/>
              </a:rPr>
              <a:t> is</a:t>
            </a:r>
            <a:r>
              <a:rPr lang="en-US" sz="2400">
                <a:ea typeface="ＭＳ Ｐゴシック"/>
                <a:cs typeface="Arial"/>
              </a:rPr>
              <a:t> for consumer claims</a:t>
            </a:r>
          </a:p>
          <a:p>
            <a:pPr marL="456565" indent="-456565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endParaRPr lang="en-US" sz="2400">
              <a:ea typeface="ＭＳ Ｐゴシック"/>
              <a:cs typeface="Arial"/>
            </a:endParaRP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endParaRPr lang="en-US" sz="2400">
              <a:solidFill>
                <a:srgbClr val="000000"/>
              </a:solidFill>
              <a:ea typeface="ＭＳ Ｐゴシック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>
              <a:solidFill>
                <a:srgbClr val="222222"/>
              </a:solidFill>
              <a:ea typeface="ＭＳ Ｐゴシック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3116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CD520-22FA-FDE9-B192-487C95F80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3135F-BA5E-C194-E677-3C4BC12AE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72" y="137160"/>
            <a:ext cx="8275320" cy="786384"/>
          </a:xfrm>
        </p:spPr>
        <p:txBody>
          <a:bodyPr wrap="square" lIns="18288" tIns="0" rIns="18288" bIns="0" anchor="ctr"/>
          <a:lstStyle/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  <a:latin typeface="Arial"/>
              </a:defRPr>
            </a:pPr>
            <a:r>
              <a:rPr lang="en-GB" sz="3200">
                <a:solidFill>
                  <a:srgbClr val="FFFFFF"/>
                </a:solidFill>
                <a:latin typeface="Arial"/>
              </a:rPr>
              <a:t>Consultation proposal 3: notification</a:t>
            </a:r>
            <a:endParaRPr lang="en-US" sz="3200"/>
          </a:p>
        </p:txBody>
      </p:sp>
      <p:sp>
        <p:nvSpPr>
          <p:cNvPr id="5" name="Notification requirement"/>
          <p:cNvSpPr txBox="1"/>
          <p:nvPr/>
        </p:nvSpPr>
        <p:spPr>
          <a:xfrm>
            <a:off x="556499" y="1757899"/>
            <a:ext cx="10985739" cy="1101924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r>
              <a:rPr lang="en-GB" sz="2400" b="1">
                <a:solidFill>
                  <a:srgbClr val="222222"/>
                </a:solidFill>
                <a:latin typeface="Arial"/>
              </a:rPr>
              <a:t>A requirement for law</a:t>
            </a:r>
            <a:r>
              <a:rPr sz="2400" b="1">
                <a:solidFill>
                  <a:srgbClr val="222222"/>
                </a:solidFill>
                <a:latin typeface="Arial"/>
              </a:rPr>
              <a:t> firms to notify </a:t>
            </a:r>
            <a:r>
              <a:rPr lang="en-GB" sz="2400" b="1">
                <a:solidFill>
                  <a:srgbClr val="222222"/>
                </a:solidFill>
                <a:latin typeface="Arial"/>
              </a:rPr>
              <a:t>the SRA</a:t>
            </a:r>
            <a:r>
              <a:rPr sz="2400" b="1">
                <a:solidFill>
                  <a:srgbClr val="222222"/>
                </a:solidFill>
                <a:latin typeface="Arial"/>
              </a:rPr>
              <a:t> promptly when</a:t>
            </a:r>
            <a:r>
              <a:rPr lang="en-GB" sz="2400" b="1">
                <a:solidFill>
                  <a:srgbClr val="222222"/>
                </a:solidFill>
                <a:latin typeface="Arial"/>
              </a:rPr>
              <a:t> they use or arrange </a:t>
            </a:r>
            <a:r>
              <a:rPr sz="2400" b="1">
                <a:solidFill>
                  <a:srgbClr val="222222"/>
                </a:solidFill>
                <a:latin typeface="Arial"/>
              </a:rPr>
              <a:t>third-party </a:t>
            </a:r>
            <a:r>
              <a:rPr lang="en-GB" sz="2400" b="1">
                <a:solidFill>
                  <a:srgbClr val="222222"/>
                </a:solidFill>
                <a:latin typeface="Arial"/>
              </a:rPr>
              <a:t>litigation funding</a:t>
            </a:r>
            <a:endParaRPr lang="en-US" sz="2400" b="1">
              <a:solidFill>
                <a:srgbClr val="222222"/>
              </a:solidFill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C21867-CE01-79C0-7D3B-7C73DDB54345}"/>
              </a:ext>
            </a:extLst>
          </p:cNvPr>
          <p:cNvSpPr txBox="1"/>
          <p:nvPr/>
        </p:nvSpPr>
        <p:spPr>
          <a:xfrm>
            <a:off x="568272" y="3429000"/>
            <a:ext cx="8963185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>
                <a:latin typeface="Arial"/>
              </a:rPr>
              <a:t>Apply only</a:t>
            </a:r>
            <a:r>
              <a:rPr lang="en-GB" sz="2400" baseline="0">
                <a:latin typeface="Arial"/>
              </a:rPr>
              <a:t> when third-party litigation funding is for consumer claims</a:t>
            </a:r>
            <a:r>
              <a:rPr lang="en-GB" sz="2400">
                <a:latin typeface="Arial"/>
                <a:ea typeface="Arial"/>
                <a:cs typeface="Arial"/>
              </a:rPr>
              <a:t>​</a:t>
            </a:r>
            <a:endParaRPr lang="en-GB" sz="2400">
              <a:cs typeface="Arial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5650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D6FFA-F818-C0B6-4DD8-883835C7B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72" y="137160"/>
            <a:ext cx="8275320" cy="786384"/>
          </a:xfrm>
        </p:spPr>
        <p:txBody>
          <a:bodyPr wrap="square" lIns="18288" tIns="0" rIns="18288" bIns="0" anchor="ctr"/>
          <a:lstStyle/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  <a:latin typeface="Arial"/>
              </a:defRPr>
            </a:pPr>
            <a:r>
              <a:rPr lang="en-GB" sz="3200">
                <a:solidFill>
                  <a:srgbClr val="FFFFFF"/>
                </a:solidFill>
                <a:latin typeface="Arial"/>
              </a:rPr>
              <a:t>Consultation proposal 4: risk assessment</a:t>
            </a:r>
            <a:endParaRPr lang="en-US" sz="3200"/>
          </a:p>
        </p:txBody>
      </p:sp>
      <p:sp>
        <p:nvSpPr>
          <p:cNvPr id="4" name="Risk assessment requirement"/>
          <p:cNvSpPr txBox="1"/>
          <p:nvPr/>
        </p:nvSpPr>
        <p:spPr>
          <a:xfrm>
            <a:off x="713232" y="1681229"/>
            <a:ext cx="10968228" cy="783397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r>
              <a:rPr lang="en-GB" sz="2400" b="1">
                <a:solidFill>
                  <a:srgbClr val="222222"/>
                </a:solidFill>
                <a:latin typeface="Arial"/>
              </a:rPr>
              <a:t>A requirement for law firms to produce and retain a third-party litigation funding risk assessment</a:t>
            </a:r>
            <a:endParaRPr lang="en-GB" sz="2400" b="1">
              <a:solidFill>
                <a:srgbClr val="222222"/>
              </a:solidFill>
              <a:latin typeface="Arial"/>
              <a:cs typeface="Arial"/>
            </a:endParaRPr>
          </a:p>
        </p:txBody>
      </p:sp>
      <p:sp>
        <p:nvSpPr>
          <p:cNvPr id="7" name="Risk assessment lead"/>
          <p:cNvSpPr txBox="1"/>
          <p:nvPr/>
        </p:nvSpPr>
        <p:spPr>
          <a:xfrm>
            <a:off x="713232" y="2607760"/>
            <a:ext cx="4663440" cy="56692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2400">
                <a:latin typeface="Arial"/>
              </a:rPr>
              <a:t>Risk assessments to:</a:t>
            </a:r>
          </a:p>
        </p:txBody>
      </p:sp>
      <p:sp>
        <p:nvSpPr>
          <p:cNvPr id="9" name="Risk assessment element 1"/>
          <p:cNvSpPr txBox="1"/>
          <p:nvPr/>
        </p:nvSpPr>
        <p:spPr>
          <a:xfrm>
            <a:off x="713232" y="3174688"/>
            <a:ext cx="10166172" cy="184122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GB" sz="2400">
                <a:ea typeface="ＭＳ Ｐゴシック"/>
              </a:rPr>
              <a:t>be provided to the SRA on request 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GB" sz="2400">
                <a:ea typeface="ＭＳ Ｐゴシック"/>
              </a:rPr>
              <a:t>cover a prescribed list of risk factors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GB" sz="2400">
                <a:ea typeface="ＭＳ Ｐゴシック"/>
              </a:rPr>
              <a:t>be updated every six months </a:t>
            </a:r>
          </a:p>
          <a:p>
            <a:pPr marL="456565" indent="-456565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GB" sz="2400">
                <a:solidFill>
                  <a:srgbClr val="000000"/>
                </a:solidFill>
                <a:ea typeface="ＭＳ Ｐゴシック"/>
                <a:cs typeface="Arial"/>
              </a:rPr>
              <a:t>apply only when third-party litigation funding is for consumer claims</a:t>
            </a:r>
          </a:p>
          <a:p>
            <a:pPr marL="456565" indent="-456565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endParaRPr lang="en-GB" sz="2400">
              <a:solidFill>
                <a:srgbClr val="000000"/>
              </a:solidFill>
              <a:ea typeface="ＭＳ Ｐゴシック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GB">
              <a:solidFill>
                <a:srgbClr val="222222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GB">
              <a:solidFill>
                <a:srgbClr val="222222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3055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773CD-86FE-B044-51E0-A0CFB24F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72" y="137160"/>
            <a:ext cx="8275320" cy="786384"/>
          </a:xfrm>
        </p:spPr>
        <p:txBody>
          <a:bodyPr wrap="square" lIns="18288" tIns="0" rIns="18288" bIns="0" anchor="ctr"/>
          <a:lstStyle/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  <a:latin typeface="Arial"/>
              </a:defRPr>
            </a:pPr>
            <a:r>
              <a:rPr lang="en-GB" sz="3200">
                <a:solidFill>
                  <a:srgbClr val="FFFFFF"/>
                </a:solidFill>
                <a:latin typeface="Arial"/>
              </a:rPr>
              <a:t>Consultation proposal 5: orderly closure plan</a:t>
            </a:r>
            <a:endParaRPr lang="en-US" sz="3200"/>
          </a:p>
        </p:txBody>
      </p:sp>
      <p:sp>
        <p:nvSpPr>
          <p:cNvPr id="4" name="Closure plan requirement"/>
          <p:cNvSpPr txBox="1"/>
          <p:nvPr/>
        </p:nvSpPr>
        <p:spPr>
          <a:xfrm>
            <a:off x="683902" y="1521700"/>
            <a:ext cx="10771172" cy="93786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r>
              <a:rPr lang="en-GB" sz="2400" b="1">
                <a:solidFill>
                  <a:srgbClr val="222222"/>
                </a:solidFill>
                <a:latin typeface="Arial"/>
              </a:rPr>
              <a:t>A requirement for law firms to produce and retain an orderly closure plan</a:t>
            </a:r>
            <a:endParaRPr lang="en-GB" sz="2400" b="1">
              <a:solidFill>
                <a:srgbClr val="222222"/>
              </a:solidFill>
              <a:latin typeface="Arial"/>
              <a:cs typeface="Arial"/>
            </a:endParaRPr>
          </a:p>
        </p:txBody>
      </p:sp>
      <p:sp>
        <p:nvSpPr>
          <p:cNvPr id="9" name="Closure plan lead"/>
          <p:cNvSpPr txBox="1"/>
          <p:nvPr/>
        </p:nvSpPr>
        <p:spPr>
          <a:xfrm>
            <a:off x="683902" y="2272263"/>
            <a:ext cx="4663440" cy="56692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2400">
                <a:latin typeface="Arial"/>
              </a:rPr>
              <a:t>Orderly closure plans to:</a:t>
            </a:r>
          </a:p>
        </p:txBody>
      </p:sp>
      <p:sp>
        <p:nvSpPr>
          <p:cNvPr id="11" name="Closure plan element 1"/>
          <p:cNvSpPr txBox="1"/>
          <p:nvPr/>
        </p:nvSpPr>
        <p:spPr>
          <a:xfrm>
            <a:off x="711840" y="2863558"/>
            <a:ext cx="9661021" cy="247265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456565" indent="-456565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GB" sz="2400">
                <a:ea typeface="ＭＳ Ｐゴシック"/>
              </a:rPr>
              <a:t>be provided to SRA on request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GB" sz="2400">
                <a:ea typeface="ＭＳ Ｐゴシック"/>
              </a:rPr>
              <a:t>cover a prescribed list of factors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GB" sz="2400">
                <a:ea typeface="ＭＳ Ｐゴシック"/>
              </a:rPr>
              <a:t>be updated every six months</a:t>
            </a:r>
          </a:p>
          <a:p>
            <a:pPr marL="456565" indent="-456565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GB" sz="240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apply only when third-party litigation funding is for consumer claims and where a law firm meets one or more specified conditions </a:t>
            </a:r>
          </a:p>
          <a:p>
            <a:pPr marL="456565" indent="-456565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endParaRPr lang="en-GB" sz="2400">
              <a:solidFill>
                <a:srgbClr val="000000"/>
              </a:solidFill>
              <a:latin typeface="Arial"/>
              <a:ea typeface="ＭＳ Ｐゴシック"/>
              <a:cs typeface="Arial"/>
            </a:endParaRPr>
          </a:p>
          <a:p>
            <a:endParaRPr lang="en-GB">
              <a:solidFill>
                <a:srgbClr val="222222"/>
              </a:solidFill>
              <a:latin typeface="Arial"/>
              <a:cs typeface="Arial"/>
            </a:endParaRPr>
          </a:p>
          <a:p>
            <a:endParaRPr lang="en-GB">
              <a:solidFill>
                <a:srgbClr val="222222"/>
              </a:solidFill>
              <a:latin typeface="Arial"/>
              <a:cs typeface="Arial"/>
            </a:endParaRPr>
          </a:p>
          <a:p>
            <a:endParaRPr lang="en-GB">
              <a:solidFill>
                <a:srgbClr val="22222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9636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C9523-4A7C-B448-D57B-6B955C7F6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72" y="137160"/>
            <a:ext cx="8275320" cy="786384"/>
          </a:xfrm>
        </p:spPr>
        <p:txBody>
          <a:bodyPr wrap="square" lIns="18288" tIns="0" rIns="18288" bIns="0" anchor="ctr"/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  <a:latin typeface="Arial"/>
              </a:defRPr>
            </a:pPr>
            <a:r>
              <a:rPr lang="en-GB" sz="3200" b="0">
                <a:solidFill>
                  <a:srgbClr val="FFFFFF"/>
                </a:solidFill>
                <a:latin typeface="Arial"/>
              </a:rPr>
              <a:t>Next steps </a:t>
            </a:r>
          </a:p>
        </p:txBody>
      </p:sp>
      <p:sp>
        <p:nvSpPr>
          <p:cNvPr id="5" name="Consultation closing date"/>
          <p:cNvSpPr txBox="1"/>
          <p:nvPr/>
        </p:nvSpPr>
        <p:spPr>
          <a:xfrm>
            <a:off x="843362" y="1839926"/>
            <a:ext cx="9192178" cy="60882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222222"/>
                </a:solidFill>
                <a:latin typeface="Arial"/>
              </a:rPr>
              <a:t>The consultation closes 17 September 2026</a:t>
            </a:r>
          </a:p>
        </p:txBody>
      </p:sp>
      <p:sp>
        <p:nvSpPr>
          <p:cNvPr id="6" name="Feedback link">
            <a:hlinkClick r:id="rId3"/>
          </p:cNvPr>
          <p:cNvSpPr txBox="1"/>
          <p:nvPr/>
        </p:nvSpPr>
        <p:spPr>
          <a:xfrm>
            <a:off x="843362" y="2626170"/>
            <a:ext cx="11063894" cy="245519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2400" b="0">
                <a:solidFill>
                  <a:srgbClr val="222222"/>
                </a:solidFill>
                <a:latin typeface="Arial"/>
              </a:rPr>
              <a:t>Submit your feedback via the consultation: </a:t>
            </a:r>
            <a:r>
              <a:rPr lang="en-GB" sz="2400" b="0" u="sng">
                <a:solidFill>
                  <a:srgbClr val="0070C0"/>
                </a:solidFill>
                <a:latin typeface="Arial"/>
              </a:rPr>
              <a:t>www.sra.org.uk/protecting-consumers</a:t>
            </a:r>
            <a:r>
              <a:rPr lang="en-GB" sz="2400" b="0">
                <a:solidFill>
                  <a:srgbClr val="222222"/>
                </a:solidFill>
                <a:latin typeface="Arial"/>
              </a:rPr>
              <a:t> </a:t>
            </a:r>
          </a:p>
          <a:p>
            <a:endParaRPr lang="en-GB" sz="2400">
              <a:solidFill>
                <a:srgbClr val="222222"/>
              </a:solidFill>
              <a:latin typeface="Arial"/>
              <a:cs typeface="Arial"/>
            </a:endParaRPr>
          </a:p>
          <a:p>
            <a:r>
              <a:rPr lang="en-GB" sz="2400">
                <a:solidFill>
                  <a:srgbClr val="222222"/>
                </a:solidFill>
                <a:latin typeface="Arial"/>
                <a:cs typeface="Arial"/>
              </a:rPr>
              <a:t>Any queries, email us at </a:t>
            </a:r>
            <a:r>
              <a:rPr lang="en-GB" sz="2400" u="sng">
                <a:solidFill>
                  <a:srgbClr val="0070C0"/>
                </a:solidFill>
                <a:latin typeface="Arial"/>
                <a:cs typeface="Arial"/>
              </a:rPr>
              <a:t>jointhediscussion@sra.org.uk</a:t>
            </a:r>
            <a:r>
              <a:rPr lang="en-GB" sz="2400">
                <a:solidFill>
                  <a:srgbClr val="222222"/>
                </a:solidFill>
                <a:latin typeface="Arial"/>
                <a:cs typeface="Arial"/>
              </a:rPr>
              <a:t> </a:t>
            </a:r>
          </a:p>
          <a:p>
            <a:endParaRPr lang="en-GB" sz="240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2400">
                <a:solidFill>
                  <a:srgbClr val="222222"/>
                </a:solidFill>
                <a:latin typeface="Arial"/>
                <a:cs typeface="Arial"/>
              </a:rPr>
              <a:t>Keep up to date with our publications, including the consultation: </a:t>
            </a:r>
            <a:r>
              <a:rPr lang="en-GB" sz="2400" u="sng">
                <a:solidFill>
                  <a:srgbClr val="0070C0"/>
                </a:solidFill>
                <a:latin typeface="Arial"/>
                <a:cs typeface="Arial"/>
              </a:rPr>
              <a:t>www.sra.org.uk/claims</a:t>
            </a:r>
            <a:r>
              <a:rPr lang="en-GB" sz="2400">
                <a:solidFill>
                  <a:srgbClr val="222222"/>
                </a:solidFill>
                <a:latin typeface="Arial"/>
                <a:cs typeface="Arial"/>
              </a:rPr>
              <a:t> </a:t>
            </a:r>
            <a:endParaRPr lang="en-GB" sz="240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sz="1900">
              <a:solidFill>
                <a:srgbClr val="222222"/>
              </a:solidFill>
              <a:latin typeface="Arial"/>
              <a:cs typeface="Arial"/>
            </a:endParaRPr>
          </a:p>
          <a:p>
            <a:endParaRPr lang="en-GB" sz="1900">
              <a:solidFill>
                <a:srgbClr val="22222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773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B74EA-9693-D923-55AA-D702E23E1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F9906A0D-7E7B-8523-9BD8-022CE8E5A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4440" y="2487168"/>
            <a:ext cx="9646920" cy="1280160"/>
          </a:xfrm>
        </p:spPr>
        <p:txBody>
          <a:bodyPr wrap="square" lIns="73152" tIns="36576" rIns="73152" bIns="36576" anchor="ctr"/>
          <a:lstStyle/>
          <a:p>
            <a:pPr marL="456565" indent="-456565" algn="ctr">
              <a:lnSpc>
                <a:spcPct val="35000"/>
              </a:lnSpc>
              <a:spcBef>
                <a:spcPts val="0"/>
              </a:spcBef>
              <a:spcAft>
                <a:spcPts val="0"/>
              </a:spcAft>
              <a:defRPr sz="400"/>
            </a:pPr>
            <a:endParaRPr lang="en-GB" sz="2400" b="1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 algn="ctr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  <a:buNone/>
              <a:defRPr sz="2500">
                <a:latin typeface="Arial"/>
              </a:defRPr>
            </a:pPr>
            <a:r>
              <a:rPr lang="en-GB" b="1">
                <a:solidFill>
                  <a:srgbClr val="222222"/>
                </a:solidFill>
                <a:latin typeface="Arial"/>
                <a:ea typeface="Times New Roman" panose="02020603050405020304" pitchFamily="18" charset="0"/>
              </a:rPr>
              <a:t>Any questions?</a:t>
            </a:r>
          </a:p>
          <a:p>
            <a:pPr marL="0" lvl="0" indent="0" algn="ctr">
              <a:lnSpc>
                <a:spcPct val="35000"/>
              </a:lnSpc>
              <a:spcBef>
                <a:spcPts val="0"/>
              </a:spcBef>
              <a:spcAft>
                <a:spcPts val="0"/>
              </a:spcAft>
              <a:buNone/>
              <a:defRPr sz="400"/>
            </a:pPr>
            <a:endParaRPr lang="en-GB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 algn="ctr">
              <a:lnSpc>
                <a:spcPct val="35000"/>
              </a:lnSpc>
              <a:spcBef>
                <a:spcPts val="0"/>
              </a:spcBef>
              <a:spcAft>
                <a:spcPts val="0"/>
              </a:spcAft>
              <a:buNone/>
              <a:defRPr sz="400"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741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9C485-6D8E-A01B-9AC1-5DFAC7627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5926E-8D59-1C6A-BEAB-D23EAD6D0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72" y="137160"/>
            <a:ext cx="8275320" cy="786384"/>
          </a:xfrm>
        </p:spPr>
        <p:txBody>
          <a:bodyPr wrap="square" lIns="18288" tIns="0" rIns="18288" bIns="0" anchor="ctr"/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  <a:latin typeface="Arial"/>
              </a:defRPr>
            </a:pPr>
            <a:r>
              <a:rPr lang="en-GB" sz="3200">
                <a:solidFill>
                  <a:srgbClr val="FFFFFF"/>
                </a:solidFill>
                <a:latin typeface="Arial"/>
                <a:ea typeface="ＭＳ Ｐゴシック"/>
              </a:rPr>
              <a:t>Agenda</a:t>
            </a:r>
            <a:endParaRPr lang="en-GB" sz="3200"/>
          </a:p>
        </p:txBody>
      </p:sp>
      <p:sp>
        <p:nvSpPr>
          <p:cNvPr id="5" name="Agenda item 1"/>
          <p:cNvSpPr txBox="1"/>
          <p:nvPr/>
        </p:nvSpPr>
        <p:spPr>
          <a:xfrm>
            <a:off x="753170" y="2028386"/>
            <a:ext cx="10685660" cy="37807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456565" indent="-456565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sz="2400">
                <a:ea typeface="ＭＳ Ｐゴシック"/>
              </a:rPr>
              <a:t>Context: our work to address risks and harms in the high-volume consumer claims </a:t>
            </a:r>
            <a:r>
              <a:rPr lang="en-GB" sz="2400">
                <a:ea typeface="ＭＳ Ｐゴシック"/>
              </a:rPr>
              <a:t>(HVCC) </a:t>
            </a:r>
            <a:r>
              <a:rPr sz="2400">
                <a:ea typeface="ＭＳ Ｐゴシック"/>
              </a:rPr>
              <a:t>sector</a:t>
            </a:r>
            <a:endParaRPr lang="en-US" sz="2400">
              <a:ea typeface="ＭＳ Ｐゴシック"/>
            </a:endParaRP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Role of third-party litigation funding</a:t>
            </a:r>
            <a:endParaRPr lang="en-GB" sz="2400">
              <a:ea typeface="ＭＳ Ｐゴシック"/>
            </a:endParaRP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Our consultation proposals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Next steps 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Questions </a:t>
            </a:r>
          </a:p>
          <a:p>
            <a:endParaRPr lang="en-US" sz="2100">
              <a:solidFill>
                <a:srgbClr val="222222"/>
              </a:solidFill>
              <a:latin typeface="Arial"/>
              <a:cs typeface="Arial"/>
            </a:endParaRPr>
          </a:p>
          <a:p>
            <a:endParaRPr lang="en-US" sz="2100">
              <a:solidFill>
                <a:srgbClr val="222222"/>
              </a:solidFill>
              <a:latin typeface="Arial"/>
              <a:cs typeface="Arial"/>
            </a:endParaRPr>
          </a:p>
          <a:p>
            <a:endParaRPr lang="en-GB" sz="2050">
              <a:solidFill>
                <a:srgbClr val="222222"/>
              </a:solidFill>
              <a:latin typeface="Arial"/>
              <a:cs typeface="Arial"/>
            </a:endParaRPr>
          </a:p>
          <a:p>
            <a:endParaRPr lang="en-GB" sz="2050">
              <a:solidFill>
                <a:srgbClr val="22222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3306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E7FEE-C35A-87B0-3FAD-C4EC0D5E4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AD32E-818F-B1C0-D8D6-6DDF72196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72" y="137160"/>
            <a:ext cx="8275320" cy="786384"/>
          </a:xfrm>
        </p:spPr>
        <p:txBody>
          <a:bodyPr wrap="square" lIns="18288" tIns="0" rIns="18288" bIns="0" anchor="ctr"/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  <a:latin typeface="Arial"/>
              </a:defRPr>
            </a:pPr>
            <a:r>
              <a:rPr lang="en-GB" sz="3200">
                <a:solidFill>
                  <a:srgbClr val="FFFFFF"/>
                </a:solidFill>
                <a:latin typeface="Arial"/>
                <a:ea typeface="ＭＳ Ｐゴシック"/>
              </a:rPr>
              <a:t>C</a:t>
            </a:r>
            <a:r>
              <a:rPr lang="en-GB" sz="3200" b="0">
                <a:solidFill>
                  <a:srgbClr val="FFFFFF"/>
                </a:solidFill>
                <a:latin typeface="Arial"/>
                <a:ea typeface="ＭＳ Ｐゴシック"/>
              </a:rPr>
              <a:t>ontext: high volume consumer claims (1)</a:t>
            </a:r>
            <a:endParaRPr lang="en-GB" sz="3200"/>
          </a:p>
        </p:txBody>
      </p:sp>
      <p:sp>
        <p:nvSpPr>
          <p:cNvPr id="4" name="Definition"/>
          <p:cNvSpPr txBox="1"/>
          <p:nvPr/>
        </p:nvSpPr>
        <p:spPr>
          <a:xfrm>
            <a:off x="694865" y="1546718"/>
            <a:ext cx="10802270" cy="919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rgbClr val="222222"/>
                </a:solidFill>
                <a:latin typeface="Arial"/>
              </a:rPr>
              <a:t>High volume consumer claims arise when large numbers of consumers file claims against the same organisation or in relation to the same issue</a:t>
            </a:r>
          </a:p>
        </p:txBody>
      </p:sp>
      <p:sp>
        <p:nvSpPr>
          <p:cNvPr id="6" name="Benefits heading"/>
          <p:cNvSpPr txBox="1"/>
          <p:nvPr/>
        </p:nvSpPr>
        <p:spPr>
          <a:xfrm>
            <a:off x="694865" y="2649804"/>
            <a:ext cx="580644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2300">
                <a:latin typeface="Arial"/>
              </a:rPr>
              <a:t>When they work well, they can:</a:t>
            </a:r>
          </a:p>
        </p:txBody>
      </p:sp>
      <p:sp>
        <p:nvSpPr>
          <p:cNvPr id="8" name="Benefit 1"/>
          <p:cNvSpPr txBox="1"/>
          <p:nvPr/>
        </p:nvSpPr>
        <p:spPr>
          <a:xfrm>
            <a:off x="694865" y="3427600"/>
            <a:ext cx="10265060" cy="3293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342900" indent="-342900" algn="l">
              <a:lnSpc>
                <a:spcPct val="100000"/>
              </a:lnSpc>
              <a:buFont typeface="Wingdings"/>
              <a:buChar char="ü"/>
            </a:pPr>
            <a:r>
              <a:rPr sz="2400" b="0">
                <a:solidFill>
                  <a:srgbClr val="222222"/>
                </a:solidFill>
                <a:latin typeface="Arial"/>
              </a:rPr>
              <a:t>provide an effective route for consumers to enforce their rights</a:t>
            </a:r>
            <a:endParaRPr lang="en-US" sz="2400" b="0">
              <a:solidFill>
                <a:srgbClr val="222222"/>
              </a:solidFill>
              <a:latin typeface="Arial"/>
              <a:cs typeface="Arial"/>
            </a:endParaRPr>
          </a:p>
          <a:p>
            <a:endParaRPr lang="en-US" sz="2400">
              <a:solidFill>
                <a:srgbClr val="222222"/>
              </a:solidFill>
              <a:cs typeface="Arial"/>
            </a:endParaRPr>
          </a:p>
          <a:p>
            <a:pPr marL="342900" indent="-342900">
              <a:buFont typeface="Wingdings,sans-serif"/>
              <a:buChar char="ü"/>
            </a:pPr>
            <a:r>
              <a:rPr lang="en-US" sz="2400">
                <a:solidFill>
                  <a:srgbClr val="222222"/>
                </a:solidFill>
                <a:cs typeface="Arial"/>
              </a:rPr>
              <a:t>increase access to justice</a:t>
            </a:r>
          </a:p>
          <a:p>
            <a:endParaRPr lang="en-US" sz="2400">
              <a:solidFill>
                <a:srgbClr val="222222"/>
              </a:solidFill>
              <a:cs typeface="Arial"/>
            </a:endParaRPr>
          </a:p>
          <a:p>
            <a:pPr marL="342900" indent="-342900">
              <a:buFont typeface="Wingdings,sans-serif"/>
              <a:buChar char="ü"/>
            </a:pPr>
            <a:r>
              <a:rPr lang="en-US" sz="2400">
                <a:solidFill>
                  <a:srgbClr val="222222"/>
                </a:solidFill>
                <a:cs typeface="Arial"/>
              </a:rPr>
              <a:t>enable consumers to pursue claims that might otherwise be out of reach</a:t>
            </a:r>
            <a:endParaRPr lang="en-US" sz="240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Wingdings,sans-serif"/>
              <a:buChar char="ü"/>
            </a:pPr>
            <a:endParaRPr lang="en-US" sz="1900">
              <a:solidFill>
                <a:srgbClr val="222222"/>
              </a:solidFill>
              <a:cs typeface="Arial"/>
            </a:endParaRPr>
          </a:p>
          <a:p>
            <a:pPr marL="342900" indent="-342900">
              <a:buFont typeface="Wingdings"/>
              <a:buChar char="ü"/>
            </a:pPr>
            <a:endParaRPr lang="en-US" sz="1850">
              <a:solidFill>
                <a:srgbClr val="222222"/>
              </a:solidFill>
              <a:cs typeface="Arial"/>
            </a:endParaRPr>
          </a:p>
          <a:p>
            <a:pPr marL="342900" indent="-342900">
              <a:buFont typeface="Wingdings"/>
              <a:buChar char="ü"/>
            </a:pPr>
            <a:endParaRPr lang="en-US" sz="1850">
              <a:solidFill>
                <a:srgbClr val="222222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2947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9D07E-EDEA-B07A-5E91-7599CFC40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817B5-E84F-1060-3004-00209628A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72" y="137160"/>
            <a:ext cx="8275320" cy="786384"/>
          </a:xfrm>
        </p:spPr>
        <p:txBody>
          <a:bodyPr wrap="square" lIns="18288" tIns="0" rIns="18288" bIns="0" anchor="ctr"/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  <a:latin typeface="Arial"/>
              </a:defRPr>
            </a:pPr>
            <a:r>
              <a:rPr lang="en-GB" sz="3200">
                <a:solidFill>
                  <a:srgbClr val="FFFFFF"/>
                </a:solidFill>
                <a:latin typeface="Arial"/>
                <a:ea typeface="ＭＳ Ｐゴシック"/>
              </a:rPr>
              <a:t>C</a:t>
            </a:r>
            <a:r>
              <a:rPr lang="en-GB" sz="3200" b="0">
                <a:solidFill>
                  <a:srgbClr val="FFFFFF"/>
                </a:solidFill>
                <a:latin typeface="Arial"/>
                <a:ea typeface="ＭＳ Ｐゴシック"/>
              </a:rPr>
              <a:t>ontext: high volume consumer claims (2)</a:t>
            </a:r>
            <a:endParaRPr lang="en-GB" sz="3200"/>
          </a:p>
        </p:txBody>
      </p:sp>
      <p:sp>
        <p:nvSpPr>
          <p:cNvPr id="3" name="Risk introduction"/>
          <p:cNvSpPr txBox="1"/>
          <p:nvPr/>
        </p:nvSpPr>
        <p:spPr>
          <a:xfrm>
            <a:off x="713275" y="1705157"/>
            <a:ext cx="10744200" cy="1051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r>
              <a:rPr lang="en-GB" sz="2400" b="1">
                <a:solidFill>
                  <a:srgbClr val="222222"/>
                </a:solidFill>
                <a:latin typeface="Arial"/>
              </a:rPr>
              <a:t>However, we have concerns about the risks arising from</a:t>
            </a:r>
            <a:r>
              <a:rPr sz="2400" b="1">
                <a:solidFill>
                  <a:srgbClr val="222222"/>
                </a:solidFill>
                <a:latin typeface="Arial"/>
              </a:rPr>
              <a:t> poor practice and firm failure</a:t>
            </a:r>
            <a:r>
              <a:rPr lang="en-GB" sz="2400" b="1">
                <a:solidFill>
                  <a:srgbClr val="222222"/>
                </a:solidFill>
                <a:latin typeface="Arial"/>
              </a:rPr>
              <a:t>. F</a:t>
            </a:r>
            <a:r>
              <a:rPr sz="2400" b="1">
                <a:solidFill>
                  <a:srgbClr val="222222"/>
                </a:solidFill>
                <a:latin typeface="Arial"/>
              </a:rPr>
              <a:t>or example</a:t>
            </a:r>
            <a:r>
              <a:rPr lang="en-GB" sz="2400" b="1">
                <a:solidFill>
                  <a:srgbClr val="222222"/>
                </a:solidFill>
                <a:latin typeface="Arial"/>
              </a:rPr>
              <a:t>, these may be </a:t>
            </a:r>
            <a:r>
              <a:rPr sz="2400" b="1">
                <a:solidFill>
                  <a:srgbClr val="222222"/>
                </a:solidFill>
                <a:latin typeface="Arial"/>
              </a:rPr>
              <a:t>related to:</a:t>
            </a:r>
            <a:endParaRPr lang="en-US" sz="2400" b="1">
              <a:solidFill>
                <a:srgbClr val="222222"/>
              </a:solidFill>
              <a:latin typeface="Arial"/>
              <a:cs typeface="Arial"/>
            </a:endParaRPr>
          </a:p>
        </p:txBody>
      </p:sp>
      <p:sp>
        <p:nvSpPr>
          <p:cNvPr id="7" name="Risk 1"/>
          <p:cNvSpPr txBox="1"/>
          <p:nvPr/>
        </p:nvSpPr>
        <p:spPr>
          <a:xfrm>
            <a:off x="713275" y="3061610"/>
            <a:ext cx="10625886" cy="3368897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sz="2400">
                <a:ea typeface="ＭＳ Ｐゴシック"/>
              </a:rPr>
              <a:t>how clients are acquired and onboarded, </a:t>
            </a:r>
            <a:r>
              <a:rPr lang="en-GB" sz="2400">
                <a:ea typeface="ＭＳ Ｐゴシック"/>
              </a:rPr>
              <a:t>including how</a:t>
            </a:r>
            <a:r>
              <a:rPr sz="2400">
                <a:ea typeface="ＭＳ Ｐゴシック"/>
              </a:rPr>
              <a:t> referral arrangements work</a:t>
            </a:r>
            <a:endParaRPr lang="en-US" sz="2400">
              <a:ea typeface="ＭＳ Ｐゴシック"/>
              <a:cs typeface="Arial"/>
            </a:endParaRP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potential failings in how the 'no-win, no-fee' market operates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lack of transparency around fees and costs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how firms manage claims on a day-to-day basis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how firms fund claims work and implications for clients</a:t>
            </a:r>
          </a:p>
          <a:p>
            <a:pPr marL="285750" indent="-285750">
              <a:buFont typeface="Arial,Sans-Serif" panose="020B0604020202020204" pitchFamily="34" charset="0"/>
              <a:buChar char="•"/>
            </a:pPr>
            <a:endParaRPr lang="en-US" sz="2400">
              <a:solidFill>
                <a:srgbClr val="222222"/>
              </a:solidFill>
              <a:cs typeface="Arial"/>
            </a:endParaRPr>
          </a:p>
          <a:p>
            <a:pPr marL="285750" indent="-285750">
              <a:buFont typeface="Arial,Sans-Serif" panose="020B0604020202020204" pitchFamily="34" charset="0"/>
              <a:buChar char="•"/>
            </a:pPr>
            <a:endParaRPr lang="en-US">
              <a:solidFill>
                <a:srgbClr val="222222"/>
              </a:solidFill>
              <a:cs typeface="Arial"/>
            </a:endParaRPr>
          </a:p>
          <a:p>
            <a:pPr marL="285750" indent="-285750">
              <a:buFont typeface="Arial,Sans-Serif" panose="020B0604020202020204" pitchFamily="34" charset="0"/>
              <a:buChar char="•"/>
            </a:pPr>
            <a:endParaRPr lang="en-US">
              <a:solidFill>
                <a:srgbClr val="222222"/>
              </a:solidFill>
              <a:cs typeface="Arial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3200">
              <a:solidFill>
                <a:srgbClr val="9E1B34"/>
              </a:solidFill>
              <a:cs typeface="Arial"/>
            </a:endParaRPr>
          </a:p>
          <a:p>
            <a:endParaRPr lang="en-US" sz="3200">
              <a:solidFill>
                <a:srgbClr val="9E1B34"/>
              </a:solidFill>
              <a:cs typeface="Arial"/>
            </a:endParaRPr>
          </a:p>
          <a:p>
            <a:endParaRPr lang="en-US" sz="2700">
              <a:solidFill>
                <a:srgbClr val="9E1B34"/>
              </a:solidFill>
              <a:cs typeface="Arial"/>
            </a:endParaRPr>
          </a:p>
          <a:p>
            <a:pPr marL="285750" indent="-285750">
              <a:buFont typeface="Arial,Sans-Serif" panose="020B0604020202020204" pitchFamily="34" charset="0"/>
              <a:buChar char="•"/>
            </a:pPr>
            <a:endParaRPr lang="en-US">
              <a:solidFill>
                <a:srgbClr val="222222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7732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7C500-52A7-BF84-EE7B-0AC67F08A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72" y="297180"/>
            <a:ext cx="8275320" cy="786384"/>
          </a:xfrm>
        </p:spPr>
        <p:txBody>
          <a:bodyPr wrap="square" lIns="18288" tIns="0" rIns="18288" bIns="0" anchor="ctr"/>
          <a:lstStyle/>
          <a:p>
            <a:pPr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  <a:latin typeface="Arial"/>
              </a:defRPr>
            </a:pPr>
            <a:r>
              <a:rPr lang="en-GB" sz="3200">
                <a:solidFill>
                  <a:srgbClr val="FFFFFF"/>
                </a:solidFill>
                <a:latin typeface="Arial"/>
                <a:ea typeface="ＭＳ Ｐゴシック"/>
              </a:rPr>
              <a:t>Our programme of work to address HVCC risks and harms</a:t>
            </a:r>
            <a:endParaRPr lang="en-GB" sz="3200"/>
          </a:p>
        </p:txBody>
      </p:sp>
      <p:sp>
        <p:nvSpPr>
          <p:cNvPr id="3" name="Programme introduction"/>
          <p:cNvSpPr txBox="1"/>
          <p:nvPr/>
        </p:nvSpPr>
        <p:spPr>
          <a:xfrm>
            <a:off x="711687" y="1693926"/>
            <a:ext cx="10744200" cy="8229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rgbClr val="222222"/>
                </a:solidFill>
                <a:latin typeface="Arial"/>
              </a:rPr>
              <a:t>We are delivering a targeted program</a:t>
            </a:r>
            <a:r>
              <a:rPr lang="en-GB" sz="2400" b="1">
                <a:solidFill>
                  <a:srgbClr val="222222"/>
                </a:solidFill>
                <a:latin typeface="Arial"/>
              </a:rPr>
              <a:t>me</a:t>
            </a:r>
            <a:r>
              <a:rPr sz="2400" b="1">
                <a:solidFill>
                  <a:srgbClr val="222222"/>
                </a:solidFill>
                <a:latin typeface="Arial"/>
              </a:rPr>
              <a:t> of work to protect consumers and hold firms to account, including:</a:t>
            </a:r>
            <a:endParaRPr lang="en-US" sz="2400" b="1">
              <a:solidFill>
                <a:srgbClr val="222222"/>
              </a:solidFill>
              <a:latin typeface="Arial"/>
              <a:cs typeface="Arial"/>
            </a:endParaRPr>
          </a:p>
        </p:txBody>
      </p:sp>
      <p:sp>
        <p:nvSpPr>
          <p:cNvPr id="7" name="Programme action 1"/>
          <p:cNvSpPr txBox="1"/>
          <p:nvPr/>
        </p:nvSpPr>
        <p:spPr>
          <a:xfrm>
            <a:off x="711687" y="2927625"/>
            <a:ext cx="10400505" cy="3078737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sz="2400">
                <a:ea typeface="ＭＳ Ｐゴシック"/>
              </a:rPr>
              <a:t>working in partnership with the sector to </a:t>
            </a:r>
            <a:r>
              <a:rPr lang="en-GB" sz="2400">
                <a:ea typeface="ＭＳ Ｐゴシック"/>
              </a:rPr>
              <a:t>identify and address</a:t>
            </a:r>
            <a:r>
              <a:rPr sz="2400">
                <a:ea typeface="ＭＳ Ｐゴシック"/>
              </a:rPr>
              <a:t> risks early</a:t>
            </a:r>
            <a:endParaRPr lang="en-US" sz="2400">
              <a:ea typeface="ＭＳ Ｐゴシック"/>
            </a:endParaRP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working with other key regulators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investigating potential wrong-doing and taking enforcement action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working with government and wider stakeholders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sharing best practice advice and guidance with the public and profession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reviewing and developing our rules and approaches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endParaRPr lang="en-US" sz="2400">
              <a:ea typeface="ＭＳ Ｐゴシック"/>
            </a:endParaRP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endParaRPr lang="en-US" sz="2400">
              <a:ea typeface="ＭＳ Ｐゴシック"/>
            </a:endParaRPr>
          </a:p>
          <a:p>
            <a:endParaRPr lang="en-US">
              <a:solidFill>
                <a:srgbClr val="222222"/>
              </a:solidFill>
              <a:latin typeface="Arial"/>
              <a:cs typeface="Arial"/>
            </a:endParaRPr>
          </a:p>
          <a:p>
            <a:endParaRPr lang="en-US">
              <a:solidFill>
                <a:srgbClr val="222222"/>
              </a:solidFill>
              <a:latin typeface="Arial"/>
              <a:cs typeface="Arial"/>
            </a:endParaRPr>
          </a:p>
          <a:p>
            <a:endParaRPr lang="en-US">
              <a:solidFill>
                <a:srgbClr val="222222"/>
              </a:solidFill>
              <a:latin typeface="Arial"/>
              <a:cs typeface="Arial"/>
            </a:endParaRPr>
          </a:p>
          <a:p>
            <a:endParaRPr lang="en-GB">
              <a:solidFill>
                <a:srgbClr val="222222"/>
              </a:solidFill>
              <a:latin typeface="Arial"/>
              <a:cs typeface="Arial"/>
            </a:endParaRPr>
          </a:p>
          <a:p>
            <a:endParaRPr lang="en-GB">
              <a:solidFill>
                <a:srgbClr val="22222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9076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201F7-611F-3E54-E935-3C1DC69BE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22" y="331470"/>
            <a:ext cx="8275320" cy="786384"/>
          </a:xfrm>
        </p:spPr>
        <p:txBody>
          <a:bodyPr wrap="square" lIns="18288" tIns="0" rIns="18288" bIns="0" anchor="ctr"/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  <a:latin typeface="Arial"/>
              </a:defRPr>
            </a:pPr>
            <a:r>
              <a:rPr lang="en-GB" sz="3200" b="0">
                <a:solidFill>
                  <a:srgbClr val="FFFFFF"/>
                </a:solidFill>
                <a:latin typeface="Arial"/>
                <a:ea typeface="ＭＳ Ｐゴシック"/>
              </a:rPr>
              <a:t>Role of third-party litigation funding in the HVCC sector</a:t>
            </a:r>
            <a:endParaRPr lang="en-GB" sz="3200"/>
          </a:p>
        </p:txBody>
      </p:sp>
      <p:sp>
        <p:nvSpPr>
          <p:cNvPr id="11" name="Funding risk 1"/>
          <p:cNvSpPr txBox="1"/>
          <p:nvPr/>
        </p:nvSpPr>
        <p:spPr>
          <a:xfrm>
            <a:off x="707253" y="2986166"/>
            <a:ext cx="11091605" cy="1934193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GB" sz="2400">
                <a:ea typeface="ＭＳ Ｐゴシック"/>
                <a:cs typeface="Arial"/>
              </a:rPr>
              <a:t>inadequate management of </a:t>
            </a:r>
            <a:r>
              <a:rPr lang="en-GB" sz="2400" err="1">
                <a:ea typeface="ＭＳ Ｐゴシック"/>
                <a:cs typeface="Arial"/>
              </a:rPr>
              <a:t>ri</a:t>
            </a:r>
            <a:r>
              <a:rPr lang="en-GB" sz="2400">
                <a:ea typeface="ＭＳ Ｐゴシック"/>
                <a:cs typeface="Arial"/>
              </a:rPr>
              <a:t>sks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challenges in maintaining independence and acting in clients’ best interests</a:t>
            </a:r>
            <a:endParaRPr lang="en-GB" sz="2400">
              <a:ea typeface="ＭＳ Ｐゴシック"/>
            </a:endParaRP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poor provision of client information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due diligence and financial crime risk</a:t>
            </a:r>
          </a:p>
          <a:p>
            <a:pPr marL="285750" indent="-285750">
              <a:buFont typeface="Arial"/>
              <a:buChar char="•"/>
            </a:pPr>
            <a:endParaRPr lang="en-US" sz="1700">
              <a:solidFill>
                <a:srgbClr val="222222"/>
              </a:solidFill>
              <a:latin typeface="Arial"/>
              <a:cs typeface="Arial"/>
            </a:endParaRPr>
          </a:p>
          <a:p>
            <a:endParaRPr lang="en-US" sz="1700">
              <a:solidFill>
                <a:srgbClr val="222222"/>
              </a:solidFill>
              <a:latin typeface="Arial"/>
              <a:cs typeface="Arial"/>
            </a:endParaRPr>
          </a:p>
          <a:p>
            <a:endParaRPr lang="en-GB" sz="1700">
              <a:solidFill>
                <a:srgbClr val="222222"/>
              </a:solidFill>
              <a:latin typeface="Arial"/>
              <a:cs typeface="Arial"/>
            </a:endParaRPr>
          </a:p>
          <a:p>
            <a:endParaRPr lang="en-GB" sz="1700">
              <a:solidFill>
                <a:srgbClr val="222222"/>
              </a:solidFill>
              <a:latin typeface="Arial"/>
              <a:cs typeface="Arial"/>
            </a:endParaRPr>
          </a:p>
        </p:txBody>
      </p:sp>
      <p:sp>
        <p:nvSpPr>
          <p:cNvPr id="9" name="Benefits and risks statement"/>
          <p:cNvSpPr txBox="1"/>
          <p:nvPr/>
        </p:nvSpPr>
        <p:spPr>
          <a:xfrm>
            <a:off x="710588" y="1924247"/>
            <a:ext cx="10793254" cy="1056737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latin typeface="Arial"/>
              </a:rPr>
              <a:t>It can play an important role in increasing access to justice – but can also expose consumers to harms and risks, </a:t>
            </a:r>
            <a:r>
              <a:rPr lang="en-GB" sz="2400" b="1">
                <a:latin typeface="Arial"/>
              </a:rPr>
              <a:t>including</a:t>
            </a:r>
            <a:r>
              <a:rPr sz="2400" b="1">
                <a:latin typeface="Arial"/>
              </a:rPr>
              <a:t>:</a:t>
            </a:r>
            <a:endParaRPr lang="en-US" sz="2400" b="1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500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1FBCB-4333-5B51-3E92-AAF561A9B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72" y="331283"/>
            <a:ext cx="8275320" cy="786384"/>
          </a:xfrm>
        </p:spPr>
        <p:txBody>
          <a:bodyPr wrap="square" lIns="18288" tIns="0" rIns="18288" bIns="0" anchor="ctr">
            <a:no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  <a:latin typeface="Arial"/>
              </a:defRPr>
            </a:pPr>
            <a:r>
              <a:rPr lang="en-GB" sz="3200" b="0">
                <a:solidFill>
                  <a:srgbClr val="FFFFFF"/>
                </a:solidFill>
                <a:latin typeface="Arial"/>
              </a:rPr>
              <a:t>Our third-party litigation funding consultation definitions (1) </a:t>
            </a:r>
          </a:p>
        </p:txBody>
      </p:sp>
      <p:sp>
        <p:nvSpPr>
          <p:cNvPr id="4" name="Definition lead"/>
          <p:cNvSpPr txBox="1"/>
          <p:nvPr/>
        </p:nvSpPr>
        <p:spPr>
          <a:xfrm>
            <a:off x="704604" y="1564910"/>
            <a:ext cx="10688818" cy="616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rgbClr val="222222"/>
                </a:solidFill>
                <a:latin typeface="Arial"/>
              </a:rPr>
              <a:t>Third-party litigation funding is funding provided by an individual or business who:</a:t>
            </a:r>
            <a:endParaRPr lang="en-US" sz="2400" b="1">
              <a:solidFill>
                <a:srgbClr val="222222"/>
              </a:solidFill>
              <a:latin typeface="Arial"/>
              <a:cs typeface="Arial"/>
            </a:endParaRPr>
          </a:p>
        </p:txBody>
      </p:sp>
      <p:sp>
        <p:nvSpPr>
          <p:cNvPr id="6" name="Definition criterion 1"/>
          <p:cNvSpPr txBox="1"/>
          <p:nvPr/>
        </p:nvSpPr>
        <p:spPr>
          <a:xfrm>
            <a:off x="704604" y="2459620"/>
            <a:ext cx="10062456" cy="1262044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456565" indent="-456565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sz="2400">
                <a:ea typeface="ＭＳ Ｐゴシック"/>
              </a:rPr>
              <a:t>is not a party to the funded dispute</a:t>
            </a:r>
            <a:endParaRPr lang="en-US" sz="2400">
              <a:ea typeface="ＭＳ Ｐゴシック"/>
            </a:endParaRP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is independent of both the client(s) and the solicitors representing the client in the relevant dispute</a:t>
            </a:r>
          </a:p>
          <a:p>
            <a:pPr marL="285750" indent="-285750">
              <a:buFont typeface="Arial"/>
              <a:buChar char="•"/>
            </a:pPr>
            <a:endParaRPr lang="en-US">
              <a:solidFill>
                <a:srgbClr val="222222"/>
              </a:solidFill>
              <a:cs typeface="Arial"/>
            </a:endParaRPr>
          </a:p>
        </p:txBody>
      </p:sp>
      <p:sp>
        <p:nvSpPr>
          <p:cNvPr id="9" name="Arrangements lead"/>
          <p:cNvSpPr txBox="1"/>
          <p:nvPr/>
        </p:nvSpPr>
        <p:spPr>
          <a:xfrm>
            <a:off x="707365" y="3924098"/>
            <a:ext cx="10273197" cy="424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2250" b="1">
                <a:latin typeface="Arial"/>
              </a:rPr>
              <a:t>This could be through arrangements:</a:t>
            </a:r>
          </a:p>
        </p:txBody>
      </p:sp>
      <p:sp>
        <p:nvSpPr>
          <p:cNvPr id="11" name="Arrangement 1"/>
          <p:cNvSpPr txBox="1"/>
          <p:nvPr/>
        </p:nvSpPr>
        <p:spPr>
          <a:xfrm>
            <a:off x="704604" y="4550952"/>
            <a:ext cx="10264225" cy="1183773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456565" indent="-456565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sz="2400">
                <a:ea typeface="ＭＳ Ｐゴシック"/>
              </a:rPr>
              <a:t>between funder, law firm and client</a:t>
            </a:r>
            <a:endParaRPr lang="en-US" sz="2400">
              <a:ea typeface="ＭＳ Ｐゴシック"/>
            </a:endParaRP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directly between funder and client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between the funder and the law firm</a:t>
            </a:r>
          </a:p>
          <a:p>
            <a:pPr marL="285750" indent="-285750">
              <a:buFont typeface="Arial,Sans-Serif"/>
              <a:buChar char="•"/>
            </a:pPr>
            <a:endParaRPr lang="en-US">
              <a:solidFill>
                <a:srgbClr val="222222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>
              <a:solidFill>
                <a:srgbClr val="222222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0608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77682-7F33-A56A-0383-A3FF59A8A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4F371-3800-048F-387D-CFB40BD30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72" y="309686"/>
            <a:ext cx="8275320" cy="786384"/>
          </a:xfrm>
        </p:spPr>
        <p:txBody>
          <a:bodyPr wrap="square" lIns="18288" tIns="0" rIns="18288" bIns="0" anchor="ctr">
            <a:no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  <a:latin typeface="Arial"/>
              </a:defRPr>
            </a:pPr>
            <a:r>
              <a:rPr lang="en-GB" sz="3200" b="0">
                <a:solidFill>
                  <a:srgbClr val="FFFFFF"/>
                </a:solidFill>
                <a:latin typeface="Arial"/>
              </a:rPr>
              <a:t>Our third-party litigation funding consultation definitions (2) </a:t>
            </a:r>
          </a:p>
        </p:txBody>
      </p:sp>
      <p:sp>
        <p:nvSpPr>
          <p:cNvPr id="4" name="Application lead"/>
          <p:cNvSpPr txBox="1"/>
          <p:nvPr/>
        </p:nvSpPr>
        <p:spPr>
          <a:xfrm>
            <a:off x="681716" y="1541769"/>
            <a:ext cx="10615666" cy="7821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rgbClr val="222222"/>
                </a:solidFill>
                <a:latin typeface="Arial"/>
              </a:rPr>
              <a:t>Our proposals apply to law firms ‘using’ or ‘arranging’ third-party litigation funding including:</a:t>
            </a:r>
            <a:endParaRPr lang="en-US" sz="2400" b="1">
              <a:solidFill>
                <a:srgbClr val="222222"/>
              </a:solidFill>
              <a:latin typeface="Arial"/>
              <a:cs typeface="Arial"/>
            </a:endParaRPr>
          </a:p>
        </p:txBody>
      </p:sp>
      <p:sp>
        <p:nvSpPr>
          <p:cNvPr id="6" name="Included arrangement 1"/>
          <p:cNvSpPr txBox="1"/>
          <p:nvPr/>
        </p:nvSpPr>
        <p:spPr>
          <a:xfrm>
            <a:off x="681716" y="2499648"/>
            <a:ext cx="8736604" cy="120597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456565" indent="-456565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sz="2400">
                <a:ea typeface="ＭＳ Ｐゴシック"/>
              </a:rPr>
              <a:t>third-party litigation funding agreements</a:t>
            </a:r>
            <a:endParaRPr lang="en-US" sz="2400">
              <a:ea typeface="ＭＳ Ｐゴシック"/>
            </a:endParaRP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working capital arrangements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rgbClr val="222222"/>
              </a:solidFill>
              <a:cs typeface="Arial"/>
            </a:endParaRPr>
          </a:p>
        </p:txBody>
      </p:sp>
      <p:sp>
        <p:nvSpPr>
          <p:cNvPr id="9" name="Exclusions lead"/>
          <p:cNvSpPr txBox="1"/>
          <p:nvPr/>
        </p:nvSpPr>
        <p:spPr>
          <a:xfrm>
            <a:off x="681716" y="3705620"/>
            <a:ext cx="10935705" cy="65273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latin typeface="Arial"/>
              </a:rPr>
              <a:t>Most of our proposals are for the use of litigation funding for consumer claims, excluding:</a:t>
            </a:r>
            <a:endParaRPr lang="en-US" sz="2400" b="1">
              <a:latin typeface="Arial"/>
              <a:cs typeface="Arial"/>
            </a:endParaRPr>
          </a:p>
        </p:txBody>
      </p:sp>
      <p:sp>
        <p:nvSpPr>
          <p:cNvPr id="11" name="Excluded claim 1"/>
          <p:cNvSpPr txBox="1"/>
          <p:nvPr/>
        </p:nvSpPr>
        <p:spPr>
          <a:xfrm>
            <a:off x="681716" y="4623413"/>
            <a:ext cx="10911092" cy="188182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456565" indent="-456565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sz="2400">
                <a:ea typeface="ＭＳ Ｐゴシック"/>
              </a:rPr>
              <a:t>commercial claims</a:t>
            </a:r>
            <a:endParaRPr lang="en-US" sz="2400">
              <a:ea typeface="ＭＳ Ｐゴシック"/>
            </a:endParaRP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personal injury and clinical negligence claims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defending consumer (or other) claims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competition Appeal Tribunal collective actions</a:t>
            </a:r>
          </a:p>
          <a:p>
            <a:pPr marL="285750" indent="-285750">
              <a:buFont typeface="Arial,Sans-Serif" panose="020B0604020202020204" pitchFamily="34" charset="0"/>
              <a:buChar char="•"/>
            </a:pPr>
            <a:endParaRPr lang="en-US" sz="1700">
              <a:solidFill>
                <a:srgbClr val="222222"/>
              </a:solidFill>
              <a:cs typeface="Arial"/>
            </a:endParaRPr>
          </a:p>
          <a:p>
            <a:pPr marL="285750" indent="-285750">
              <a:buFont typeface="Arial,Sans-Serif" panose="020B0604020202020204" pitchFamily="34" charset="0"/>
              <a:buChar char="•"/>
            </a:pPr>
            <a:endParaRPr lang="en-US" sz="1700">
              <a:solidFill>
                <a:srgbClr val="222222"/>
              </a:solidFill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50">
              <a:solidFill>
                <a:srgbClr val="222222"/>
              </a:solidFill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50">
              <a:solidFill>
                <a:srgbClr val="222222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7259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ABD9B-4209-F7D5-4B4F-CC605666E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061" y="546763"/>
            <a:ext cx="8275320" cy="786384"/>
          </a:xfrm>
        </p:spPr>
        <p:txBody>
          <a:bodyPr wrap="square" lIns="18288" tIns="0" rIns="18288" bIns="0" anchor="ctr"/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  <a:latin typeface="Arial"/>
              </a:defRPr>
            </a:pPr>
            <a:r>
              <a:rPr lang="en-GB" sz="3200" b="0">
                <a:solidFill>
                  <a:srgbClr val="FFFFFF"/>
                </a:solidFill>
                <a:latin typeface="Arial"/>
              </a:rPr>
              <a:t>Consultation proposal 1</a:t>
            </a:r>
            <a:r>
              <a:rPr lang="en-GB" sz="3200">
                <a:solidFill>
                  <a:srgbClr val="FFFFFF"/>
                </a:solidFill>
                <a:latin typeface="Arial"/>
              </a:rPr>
              <a:t>: </a:t>
            </a:r>
            <a:r>
              <a:rPr lang="en-GB" sz="3200" b="0">
                <a:solidFill>
                  <a:srgbClr val="FFFFFF"/>
                </a:solidFill>
                <a:latin typeface="Arial"/>
              </a:rPr>
              <a:t>when acting in </a:t>
            </a:r>
            <a:br>
              <a:rPr lang="en-GB" sz="3200" b="0">
                <a:solidFill>
                  <a:srgbClr val="FFFFFF"/>
                </a:solidFill>
                <a:latin typeface="Arial"/>
              </a:rPr>
            </a:br>
            <a:r>
              <a:rPr lang="en-GB" sz="3200" b="0">
                <a:solidFill>
                  <a:srgbClr val="FFFFFF"/>
                </a:solidFill>
                <a:latin typeface="Arial"/>
              </a:rPr>
              <a:t>third-party funded matters</a:t>
            </a:r>
            <a:br>
              <a:rPr lang="en-GB" sz="3200" b="0">
                <a:solidFill>
                  <a:srgbClr val="FFFFFF"/>
                </a:solidFill>
                <a:latin typeface="Arial"/>
              </a:rPr>
            </a:br>
            <a:endParaRPr lang="en-GB" sz="3200" b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Proposal heading"/>
          <p:cNvSpPr txBox="1"/>
          <p:nvPr/>
        </p:nvSpPr>
        <p:spPr>
          <a:xfrm>
            <a:off x="-686260" y="1712546"/>
            <a:ext cx="10342784" cy="6100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/>
            <a:endParaRPr lang="en-US" sz="2400" b="1">
              <a:solidFill>
                <a:srgbClr val="B10035"/>
              </a:solidFill>
              <a:latin typeface="Arial"/>
              <a:cs typeface="Arial"/>
            </a:endParaRPr>
          </a:p>
        </p:txBody>
      </p:sp>
      <p:sp>
        <p:nvSpPr>
          <p:cNvPr id="5" name="Requirement lead"/>
          <p:cNvSpPr txBox="1"/>
          <p:nvPr/>
        </p:nvSpPr>
        <p:spPr>
          <a:xfrm>
            <a:off x="546525" y="1702734"/>
            <a:ext cx="10739586" cy="1190449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r>
              <a:rPr lang="en-GB" sz="2400">
                <a:solidFill>
                  <a:srgbClr val="222222"/>
                </a:solidFill>
                <a:latin typeface="Arial"/>
              </a:rPr>
              <a:t>A requirement</a:t>
            </a:r>
            <a:r>
              <a:rPr sz="2400" b="0">
                <a:solidFill>
                  <a:srgbClr val="222222"/>
                </a:solidFill>
                <a:latin typeface="Arial"/>
              </a:rPr>
              <a:t> to inform clients and funders in writing</a:t>
            </a:r>
            <a:r>
              <a:rPr lang="en-GB" sz="2400" b="0">
                <a:solidFill>
                  <a:srgbClr val="222222"/>
                </a:solidFill>
                <a:latin typeface="Arial"/>
              </a:rPr>
              <a:t> that </a:t>
            </a:r>
            <a:r>
              <a:rPr lang="en-GB" sz="2400">
                <a:solidFill>
                  <a:srgbClr val="222222"/>
                </a:solidFill>
                <a:latin typeface="Arial"/>
              </a:rPr>
              <a:t>third-party litigation funders</a:t>
            </a:r>
            <a:r>
              <a:rPr lang="en-GB" sz="2400" b="0">
                <a:solidFill>
                  <a:srgbClr val="222222"/>
                </a:solidFill>
                <a:latin typeface="Arial"/>
              </a:rPr>
              <a:t> are not regulated by the SRA</a:t>
            </a:r>
            <a:r>
              <a:rPr lang="en-GB" sz="2400">
                <a:solidFill>
                  <a:srgbClr val="222222"/>
                </a:solidFill>
                <a:latin typeface="Arial"/>
              </a:rPr>
              <a:t>,</a:t>
            </a:r>
            <a:r>
              <a:rPr lang="en-GB" sz="2400" b="0">
                <a:solidFill>
                  <a:srgbClr val="222222"/>
                </a:solidFill>
                <a:latin typeface="Arial"/>
              </a:rPr>
              <a:t> and</a:t>
            </a:r>
            <a:r>
              <a:rPr lang="en-GB" sz="2400">
                <a:solidFill>
                  <a:srgbClr val="222222"/>
                </a:solidFill>
                <a:latin typeface="Arial"/>
              </a:rPr>
              <a:t> to explain </a:t>
            </a:r>
            <a:r>
              <a:rPr lang="en-GB" sz="2400" b="0">
                <a:solidFill>
                  <a:srgbClr val="222222"/>
                </a:solidFill>
                <a:latin typeface="Arial"/>
              </a:rPr>
              <a:t>law firms’ core</a:t>
            </a:r>
            <a:r>
              <a:rPr sz="2400" b="0">
                <a:solidFill>
                  <a:srgbClr val="222222"/>
                </a:solidFill>
                <a:latin typeface="Arial"/>
              </a:rPr>
              <a:t> obligations </a:t>
            </a:r>
            <a:r>
              <a:rPr lang="en-GB" sz="2400">
                <a:solidFill>
                  <a:srgbClr val="222222"/>
                </a:solidFill>
                <a:latin typeface="Arial"/>
              </a:rPr>
              <a:t>when working with </a:t>
            </a:r>
            <a:r>
              <a:rPr sz="2400" b="0">
                <a:solidFill>
                  <a:srgbClr val="222222"/>
                </a:solidFill>
                <a:latin typeface="Arial"/>
              </a:rPr>
              <a:t>third-party litigation </a:t>
            </a:r>
            <a:r>
              <a:rPr lang="en-GB" sz="2400">
                <a:solidFill>
                  <a:srgbClr val="222222"/>
                </a:solidFill>
                <a:latin typeface="Arial"/>
              </a:rPr>
              <a:t>funders, including</a:t>
            </a:r>
            <a:r>
              <a:rPr sz="2400" b="0">
                <a:solidFill>
                  <a:srgbClr val="222222"/>
                </a:solidFill>
                <a:latin typeface="Arial"/>
              </a:rPr>
              <a:t>:</a:t>
            </a:r>
            <a:endParaRPr lang="en-US" sz="2400" b="0">
              <a:solidFill>
                <a:srgbClr val="222222"/>
              </a:solidFill>
              <a:latin typeface="Arial"/>
              <a:cs typeface="Arial"/>
            </a:endParaRPr>
          </a:p>
        </p:txBody>
      </p:sp>
      <p:sp>
        <p:nvSpPr>
          <p:cNvPr id="7" name="Obligation 1"/>
          <p:cNvSpPr txBox="1"/>
          <p:nvPr/>
        </p:nvSpPr>
        <p:spPr>
          <a:xfrm>
            <a:off x="541589" y="3428489"/>
            <a:ext cx="10733790" cy="25615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456565" indent="-456565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sz="2400">
                <a:ea typeface="ＭＳ Ｐゴシック"/>
              </a:rPr>
              <a:t>maintaining independence from a funder</a:t>
            </a:r>
            <a:endParaRPr lang="en-US" sz="2400">
              <a:ea typeface="ＭＳ Ｐゴシック"/>
            </a:endParaRP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acting in clients' best interests</a:t>
            </a:r>
          </a:p>
          <a:p>
            <a:pPr marL="456565" indent="-456565" fontAlgn="base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ea typeface="ＭＳ Ｐゴシック"/>
              </a:rPr>
              <a:t>only disclosing confidential information with a client's informed consent</a:t>
            </a:r>
            <a:endParaRPr lang="en-US" sz="2400">
              <a:ea typeface="ＭＳ Ｐゴシック"/>
              <a:cs typeface="Arial"/>
            </a:endParaRPr>
          </a:p>
          <a:p>
            <a:pPr marL="456565" indent="-456565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ea typeface="ＭＳ Ｐゴシック"/>
                <a:cs typeface="Arial"/>
              </a:rPr>
              <a:t>applying to </a:t>
            </a:r>
            <a:r>
              <a:rPr lang="en-GB" sz="2400">
                <a:solidFill>
                  <a:srgbClr val="000000"/>
                </a:solidFill>
                <a:ea typeface="ＭＳ Ｐゴシック"/>
                <a:cs typeface="Arial"/>
              </a:rPr>
              <a:t>all </a:t>
            </a:r>
            <a:r>
              <a:rPr lang="en-US" sz="2400">
                <a:solidFill>
                  <a:srgbClr val="000000"/>
                </a:solidFill>
                <a:ea typeface="ＭＳ Ｐゴシック"/>
                <a:cs typeface="Arial"/>
              </a:rPr>
              <a:t>solicitors and firms that use</a:t>
            </a:r>
            <a:r>
              <a:rPr lang="en-GB" sz="2400">
                <a:solidFill>
                  <a:srgbClr val="000000"/>
                </a:solidFill>
                <a:ea typeface="ＭＳ Ｐゴシック"/>
                <a:cs typeface="Arial"/>
              </a:rPr>
              <a:t> or arrange</a:t>
            </a:r>
            <a:r>
              <a:rPr lang="en-US" sz="2400">
                <a:solidFill>
                  <a:srgbClr val="000000"/>
                </a:solidFill>
                <a:ea typeface="ＭＳ Ｐゴシック"/>
                <a:cs typeface="Arial"/>
              </a:rPr>
              <a:t> third-party litigation funding</a:t>
            </a:r>
          </a:p>
          <a:p>
            <a:pPr marL="456565" indent="-456565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endParaRPr lang="en-US" sz="2400">
              <a:solidFill>
                <a:srgbClr val="000000"/>
              </a:solidFill>
              <a:ea typeface="ＭＳ Ｐゴシック"/>
              <a:cs typeface="Arial"/>
            </a:endParaRPr>
          </a:p>
          <a:p>
            <a:pPr marL="456565" indent="-456565">
              <a:spcBef>
                <a:spcPct val="20000"/>
              </a:spcBef>
              <a:spcAft>
                <a:spcPct val="0"/>
              </a:spcAft>
              <a:buClr>
                <a:srgbClr val="9E1B34"/>
              </a:buClr>
              <a:buFont typeface="Arial"/>
              <a:buChar char="•"/>
            </a:pPr>
            <a:endParaRPr lang="en-US" sz="2400">
              <a:solidFill>
                <a:srgbClr val="000000"/>
              </a:solidFill>
              <a:ea typeface="ＭＳ Ｐゴシック"/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endParaRPr lang="en-US" sz="1700">
              <a:solidFill>
                <a:srgbClr val="222222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 sz="1650">
              <a:solidFill>
                <a:srgbClr val="222222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144542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orporate colours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10035"/>
      </a:accent1>
      <a:accent2>
        <a:srgbClr val="565656"/>
      </a:accent2>
      <a:accent3>
        <a:srgbClr val="F8B322"/>
      </a:accent3>
      <a:accent4>
        <a:srgbClr val="7D4199"/>
      </a:accent4>
      <a:accent5>
        <a:srgbClr val="A0CF67"/>
      </a:accent5>
      <a:accent6>
        <a:srgbClr val="009AC7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RA template" id="{27EF479F-D951-492B-AE2C-9EA0B4BB82FF}" vid="{FE10FE55-4620-435B-91A4-035C18A5A3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47eae3b-ebab-4cd9-a4aa-3ebe22414150">
      <Terms xmlns="http://schemas.microsoft.com/office/infopath/2007/PartnerControls"/>
    </lcf76f155ced4ddcb4097134ff3c332f>
    <TaxCatchAll xmlns="5f8a8e72-9e84-454f-9d04-d2138c262cf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5F68230F609B45BA174CFB9E03768D" ma:contentTypeVersion="16" ma:contentTypeDescription="Create a new document." ma:contentTypeScope="" ma:versionID="affa8f0105304a4170f25d5b52239057">
  <xsd:schema xmlns:xsd="http://www.w3.org/2001/XMLSchema" xmlns:xs="http://www.w3.org/2001/XMLSchema" xmlns:p="http://schemas.microsoft.com/office/2006/metadata/properties" xmlns:ns2="c47eae3b-ebab-4cd9-a4aa-3ebe22414150" xmlns:ns3="5f8a8e72-9e84-454f-9d04-d2138c262cf0" targetNamespace="http://schemas.microsoft.com/office/2006/metadata/properties" ma:root="true" ma:fieldsID="045003de472c40be2f249b4bc8753fc4" ns2:_="" ns3:_="">
    <xsd:import namespace="c47eae3b-ebab-4cd9-a4aa-3ebe22414150"/>
    <xsd:import namespace="5f8a8e72-9e84-454f-9d04-d2138c262c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7eae3b-ebab-4cd9-a4aa-3ebe224141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c65ccb6-201b-47bf-bffd-842a027ff3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8a8e72-9e84-454f-9d04-d2138c262cf0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7a0de69-9cd5-455c-87a6-61fba169cb4b}" ma:internalName="TaxCatchAll" ma:showField="CatchAllData" ma:web="5f8a8e72-9e84-454f-9d04-d2138c262c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9A70280-39C6-4B5F-AA64-0E7AA33A82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50A185-9C7F-4DBC-A023-C4D489C181EF}">
  <ds:schemaRefs>
    <ds:schemaRef ds:uri="http://schemas.microsoft.com/office/2006/metadata/properties"/>
    <ds:schemaRef ds:uri="5f8a8e72-9e84-454f-9d04-d2138c262cf0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c47eae3b-ebab-4cd9-a4aa-3ebe22414150"/>
    <ds:schemaRef ds:uri="http://schemas.microsoft.com/office/infopath/2007/PartnerControls"/>
    <ds:schemaRef ds:uri="http://www.w3.org/XML/1998/namespace"/>
    <ds:schemaRef ds:uri="http://purl.org/dc/terms/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C067195-A07A-4630-86F6-C4D1C2D91A0A}">
  <ds:schemaRefs>
    <ds:schemaRef ds:uri="5f8a8e72-9e84-454f-9d04-d2138c262cf0"/>
    <ds:schemaRef ds:uri="c47eae3b-ebab-4cd9-a4aa-3ebe2241415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SRA template</Template>
  <TotalTime>0</TotalTime>
  <Words>857</Words>
  <Application>Microsoft Office PowerPoint</Application>
  <PresentationFormat>Widescreen</PresentationFormat>
  <Paragraphs>123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ＭＳ Ｐゴシック</vt:lpstr>
      <vt:lpstr>Arial</vt:lpstr>
      <vt:lpstr>Arial,Sans-Serif</vt:lpstr>
      <vt:lpstr>Calibri</vt:lpstr>
      <vt:lpstr>Wingdings</vt:lpstr>
      <vt:lpstr>Wingdings,sans-serif</vt:lpstr>
      <vt:lpstr>Default Design</vt:lpstr>
      <vt:lpstr>Third-party litigation funding: protecting consumers</vt:lpstr>
      <vt:lpstr>Agenda</vt:lpstr>
      <vt:lpstr>Context: high volume consumer claims (1)</vt:lpstr>
      <vt:lpstr>Context: high volume consumer claims (2)</vt:lpstr>
      <vt:lpstr>Our programme of work to address HVCC risks and harms</vt:lpstr>
      <vt:lpstr>Role of third-party litigation funding in the HVCC sector</vt:lpstr>
      <vt:lpstr>Our third-party litigation funding consultation definitions (1) </vt:lpstr>
      <vt:lpstr>Our third-party litigation funding consultation definitions (2) </vt:lpstr>
      <vt:lpstr>Consultation proposal 1: when acting in  third-party funded matters </vt:lpstr>
      <vt:lpstr>Consultation proposal 2: funding information document</vt:lpstr>
      <vt:lpstr>Consultation proposal 3: notification</vt:lpstr>
      <vt:lpstr>Consultation proposal 4: risk assessment</vt:lpstr>
      <vt:lpstr>Consultation proposal 5: orderly closure plan</vt:lpstr>
      <vt:lpstr>Next steps </vt:lpstr>
      <vt:lpstr>PowerPoint Presentation</vt:lpstr>
    </vt:vector>
  </TitlesOfParts>
  <Company>Solicitors Regulation Authority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Third party litigation</dc:title>
  <dc:creator>Solicitors Regulation Authority</dc:creator>
  <cp:lastModifiedBy>Kevan Mander</cp:lastModifiedBy>
  <cp:revision>1</cp:revision>
  <dcterms:created xsi:type="dcterms:W3CDTF">2026-05-19T13:49:40Z</dcterms:created>
  <dcterms:modified xsi:type="dcterms:W3CDTF">2026-08-13T10:59:44Z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0143640-2c58-497f-98bf-5d03ac8b8df5_Enabled">
    <vt:lpwstr>true</vt:lpwstr>
  </property>
  <property fmtid="{D5CDD505-2E9C-101B-9397-08002B2CF9AE}" pid="3" name="MSIP_Label_d0143640-2c58-497f-98bf-5d03ac8b8df5_SetDate">
    <vt:lpwstr>2025-01-21T15:07:06Z</vt:lpwstr>
  </property>
  <property fmtid="{D5CDD505-2E9C-101B-9397-08002B2CF9AE}" pid="4" name="MSIP_Label_d0143640-2c58-497f-98bf-5d03ac8b8df5_Method">
    <vt:lpwstr>Standard</vt:lpwstr>
  </property>
  <property fmtid="{D5CDD505-2E9C-101B-9397-08002B2CF9AE}" pid="5" name="MSIP_Label_d0143640-2c58-497f-98bf-5d03ac8b8df5_Name">
    <vt:lpwstr>General</vt:lpwstr>
  </property>
  <property fmtid="{D5CDD505-2E9C-101B-9397-08002B2CF9AE}" pid="6" name="MSIP_Label_d0143640-2c58-497f-98bf-5d03ac8b8df5_SiteId">
    <vt:lpwstr>adecc3d0-610d-4060-a865-615f7f48c411</vt:lpwstr>
  </property>
  <property fmtid="{D5CDD505-2E9C-101B-9397-08002B2CF9AE}" pid="7" name="MSIP_Label_d0143640-2c58-497f-98bf-5d03ac8b8df5_ActionId">
    <vt:lpwstr>380411bd-cf4b-40a1-b527-18ba0a1619c9</vt:lpwstr>
  </property>
  <property fmtid="{D5CDD505-2E9C-101B-9397-08002B2CF9AE}" pid="8" name="MSIP_Label_d0143640-2c58-497f-98bf-5d03ac8b8df5_ContentBits">
    <vt:lpwstr>1</vt:lpwstr>
  </property>
  <property fmtid="{D5CDD505-2E9C-101B-9397-08002B2CF9AE}" pid="9" name="ClassificationContentMarkingHeaderLocations">
    <vt:lpwstr>Default Design:4</vt:lpwstr>
  </property>
  <property fmtid="{D5CDD505-2E9C-101B-9397-08002B2CF9AE}" pid="10" name="ClassificationContentMarkingHeaderText">
    <vt:lpwstr>Sensitivity: General</vt:lpwstr>
  </property>
  <property fmtid="{D5CDD505-2E9C-101B-9397-08002B2CF9AE}" pid="11" name="MediaServiceImageTags">
    <vt:lpwstr/>
  </property>
  <property fmtid="{D5CDD505-2E9C-101B-9397-08002B2CF9AE}" pid="12" name="ContentTypeId">
    <vt:lpwstr>0x010100CE5F68230F609B45BA174CFB9E03768D</vt:lpwstr>
  </property>
</Properties>
</file>