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  <p:sldMasterId id="2147483684" r:id="rId5"/>
  </p:sldMasterIdLst>
  <p:notesMasterIdLst>
    <p:notesMasterId r:id="rId12"/>
  </p:notesMasterIdLst>
  <p:sldIdLst>
    <p:sldId id="988" r:id="rId6"/>
    <p:sldId id="744" r:id="rId7"/>
    <p:sldId id="987" r:id="rId8"/>
    <p:sldId id="984" r:id="rId9"/>
    <p:sldId id="986" r:id="rId10"/>
    <p:sldId id="989" r:id="rId11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100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167" autoAdjust="0"/>
    <p:restoredTop sz="82321" autoAdjust="0"/>
  </p:normalViewPr>
  <p:slideViewPr>
    <p:cSldViewPr snapToGrid="0">
      <p:cViewPr varScale="1">
        <p:scale>
          <a:sx n="70" d="100"/>
          <a:sy n="70" d="100"/>
        </p:scale>
        <p:origin x="931" y="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D6C34F-70D8-425E-A5A3-D6FF5629704E}" type="datetimeFigureOut">
              <a:rPr lang="en-GB" smtClean="0"/>
              <a:t>10/02/2021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62AE7F-E496-41BE-B06D-FE76478B75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19887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Duration may be reduced if exemptions from training are applicable. Eg </a:t>
            </a:r>
          </a:p>
          <a:p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pPr marL="171450" lvl="0" indent="-171450" fontAlgn="base">
              <a:buFont typeface="Arial" panose="020B0604020202020204" pitchFamily="34" charset="0"/>
              <a:buChar char="•"/>
            </a:pP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Level 4 Higher Apprenticeship in a relevant occupation - Legal Services, Professional</a:t>
            </a:r>
          </a:p>
          <a:p>
            <a:pPr marL="171450" indent="-171450" fontAlgn="base">
              <a:buFont typeface="Arial" panose="020B0604020202020204" pitchFamily="34" charset="0"/>
              <a:buChar char="•"/>
            </a:pP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Services, and Providing Financial Services (may be entitled to exemptions from training);</a:t>
            </a:r>
          </a:p>
          <a:p>
            <a:pPr marL="171450" lvl="0" indent="-171450" fontAlgn="base">
              <a:buFont typeface="Arial" panose="020B0604020202020204" pitchFamily="34" charset="0"/>
              <a:buChar char="•"/>
            </a:pP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Paralegal Apprenticeship (may be entitled to exemptions from training);</a:t>
            </a:r>
          </a:p>
          <a:p>
            <a:pPr marL="171450" lvl="0" indent="-171450" fontAlgn="base">
              <a:buFont typeface="Arial" panose="020B0604020202020204" pitchFamily="34" charset="0"/>
              <a:buChar char="•"/>
            </a:pP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Legal Executive Apprenticeship (may be entitled to exemptions from training);</a:t>
            </a:r>
          </a:p>
          <a:p>
            <a:pPr marL="171450" lvl="0" indent="-171450" fontAlgn="base">
              <a:buFont typeface="Arial" panose="020B0604020202020204" pitchFamily="34" charset="0"/>
              <a:buChar char="•"/>
            </a:pP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Law Degree/ Graduate Diploma in Law / Legal Practice Course (entitled to exemptions from training).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62AE7F-E496-41BE-B06D-FE76478B755F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85391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dirty="0">
                <a:solidFill>
                  <a:srgbClr val="000000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SQE 2 only after passing SQE 1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DEBB798-73D6-44C7-A966-A5E541E3F243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011855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62AE7F-E496-41BE-B06D-FE76478B755F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45877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62AE7F-E496-41BE-B06D-FE76478B755F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11778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I:\mydocs\Images\square-background\sra_background_cubes_red_option.jpg"/>
          <p:cNvPicPr>
            <a:picLocks noChangeAspect="1" noChangeArrowheads="1"/>
          </p:cNvPicPr>
          <p:nvPr userDrawn="1"/>
        </p:nvPicPr>
        <p:blipFill>
          <a:blip r:embed="rId2" cstate="print"/>
          <a:srcRect l="8440"/>
          <a:stretch>
            <a:fillRect/>
          </a:stretch>
        </p:blipFill>
        <p:spPr bwMode="auto">
          <a:xfrm flipH="1" flipV="1">
            <a:off x="5893984" y="1316765"/>
            <a:ext cx="6298009" cy="55412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I:\red-banner.jp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"/>
            <a:ext cx="12192000" cy="13610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" descr="I:\mydocs\Images\logos\sra-white-logo.png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552517" y="234952"/>
            <a:ext cx="2207683" cy="8826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04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56367" y="1989140"/>
            <a:ext cx="8925984" cy="1470025"/>
          </a:xfrm>
        </p:spPr>
        <p:txBody>
          <a:bodyPr/>
          <a:lstStyle>
            <a:lvl1pPr algn="ctr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351620" y="3789363"/>
            <a:ext cx="8832849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08249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19357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59902" y="125414"/>
            <a:ext cx="2527300" cy="625633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75884" y="125414"/>
            <a:ext cx="7380816" cy="625633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82975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67E17D-EC82-461A-8DC9-AEE431962B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C4B846E-C399-4490-BAD8-669807E180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2D0BBB-D160-435D-8B79-213648AF5B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71D25-C374-4C0C-AE68-2A347F503CBC}" type="datetimeFigureOut">
              <a:rPr lang="en-GB" smtClean="0"/>
              <a:t>10/02/2021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AB9E38-068E-4E4E-A84B-B031DAC19A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1C2BB9-1D18-423E-8F70-D26D16E8C8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A750F-AB60-437E-A3C2-D67BD4B2D6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01629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B07AFD-E7B3-432F-997A-9C24421F79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7E2BC9-37DE-4BAC-B2DD-FF816C8158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6E14A4-B260-4FDB-BAEE-498538F009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71D25-C374-4C0C-AE68-2A347F503CBC}" type="datetimeFigureOut">
              <a:rPr lang="en-GB" smtClean="0"/>
              <a:t>10/02/2021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AC0069-D85B-411B-9E81-83E46B2D28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0BC9AA-BBBE-404D-B19C-56C4C87629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A750F-AB60-437E-A3C2-D67BD4B2D6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8755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925971-EBA9-4932-8063-7F228D5308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1EE012-AC63-4417-82F8-034BE1C1F4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3C79A5-E194-43DA-AC9A-828C8A9277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71D25-C374-4C0C-AE68-2A347F503CBC}" type="datetimeFigureOut">
              <a:rPr lang="en-GB" smtClean="0"/>
              <a:t>10/02/2021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70D77B-9C4D-4AC0-986C-5B49C786D6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D140F7-8C9D-4E59-A0DF-6AF55BE5F5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A750F-AB60-437E-A3C2-D67BD4B2D6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66320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80F90-79C1-40EF-BF62-B4E5B73D8E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6B8874-1E24-4294-8CA3-4790A9A9222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D2DAF76-6918-4A44-8031-DCAE8C8616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809DF5-62DB-4BDB-AB71-EB57CE9C88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71D25-C374-4C0C-AE68-2A347F503CBC}" type="datetimeFigureOut">
              <a:rPr lang="en-GB" smtClean="0"/>
              <a:t>10/02/2021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662086-F286-4619-8995-5D56B7843F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76FB42-799C-481D-9233-0448403715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A750F-AB60-437E-A3C2-D67BD4B2D6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0418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34AB3F-A67B-424A-9044-07376EBD51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95C24F-D636-4A2D-ACEA-068C679CC9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119AC30-E167-4D0F-8F79-FB87E72091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FB1EC0A-E596-4879-BF16-8C680D20229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A85E304-95F5-45B7-BF71-86F7A86C249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2694493-54BE-4419-BE36-C3358502D1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71D25-C374-4C0C-AE68-2A347F503CBC}" type="datetimeFigureOut">
              <a:rPr lang="en-GB" smtClean="0"/>
              <a:t>10/02/2021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CE10B14-8672-4416-BBD3-AF390DDD73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D95BC5B-0F37-4D4F-ABA6-10702FCBCE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A750F-AB60-437E-A3C2-D67BD4B2D6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583641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C67D77-DA11-449E-959F-417BA71349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DC0F6E8-E962-4543-B945-F22E55EF31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71D25-C374-4C0C-AE68-2A347F503CBC}" type="datetimeFigureOut">
              <a:rPr lang="en-GB" smtClean="0"/>
              <a:t>10/02/2021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8CF4140-06A8-4A04-9C81-E7E1772AEF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07DFDA4-9B2C-4550-B9F0-99F3D7C4FC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A750F-AB60-437E-A3C2-D67BD4B2D6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360330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7A2B4BD-6B9C-4F7B-883D-0F1DC513F0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71D25-C374-4C0C-AE68-2A347F503CBC}" type="datetimeFigureOut">
              <a:rPr lang="en-GB" smtClean="0"/>
              <a:t>10/02/2021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8B34FA0-1D80-4754-8A67-D1892A740E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840B498-2CD6-400A-8582-7C27747046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A750F-AB60-437E-A3C2-D67BD4B2D6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722055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29BA2C-4DCE-43B4-9A8D-8D2F787CF5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3A672F-791D-4E46-97CD-378696A3B8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0ED3CB3-6139-4E90-AF20-C4C1F80B5E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123111-CE8C-4F0F-8D8A-C0F0FE332A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71D25-C374-4C0C-AE68-2A347F503CBC}" type="datetimeFigureOut">
              <a:rPr lang="en-GB" smtClean="0"/>
              <a:t>10/02/2021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E59732B-43C0-4B9E-B114-2C4C3871D3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61A2F1-D232-44BA-B6EA-CE86C57DDE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A750F-AB60-437E-A3C2-D67BD4B2D6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38091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933"/>
            </a:lvl2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7466539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84C880-1730-48D3-8D98-A9E44160AD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CF78B28-537A-454D-8018-26A0D48BE99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33191C9-DA06-4BAA-9849-EB21D1D11B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DFC578-C51E-4C28-B776-EBA535CB81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71D25-C374-4C0C-AE68-2A347F503CBC}" type="datetimeFigureOut">
              <a:rPr lang="en-GB" smtClean="0"/>
              <a:t>10/02/2021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9576AB-6AF4-482A-A0A2-737C66E2EA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DC541D2-0D51-4EC0-8F85-4DB7394DC8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A750F-AB60-437E-A3C2-D67BD4B2D6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928824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31E6B1-38CC-40BB-A023-BD9AC5A9C6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B0E8387-DBF0-48DC-8B41-5E0058C098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39A40D-3F35-487C-B721-0A28680CAB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71D25-C374-4C0C-AE68-2A347F503CBC}" type="datetimeFigureOut">
              <a:rPr lang="en-GB" smtClean="0"/>
              <a:t>10/02/2021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D536A6-6865-4843-9BC2-73F512839C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FE93F5-AD30-4C84-ACE2-DC73942955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A750F-AB60-437E-A3C2-D67BD4B2D6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313156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07E07F5-45AA-49B0-8DA5-F887CCB85CB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47FD465-0EDF-4039-9229-3FE8AD1169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6B7179-4B18-49CB-8D47-CB499C1CE8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71D25-C374-4C0C-AE68-2A347F503CBC}" type="datetimeFigureOut">
              <a:rPr lang="en-GB" smtClean="0"/>
              <a:t>10/02/2021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634C0C-72B7-401D-ABDF-9EE7ED7E9D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C06EB4-F676-4868-AED1-47BD07CC43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A750F-AB60-437E-A3C2-D67BD4B2D6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53904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5333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667"/>
            </a:lvl1pPr>
            <a:lvl2pPr marL="609585" indent="0">
              <a:buNone/>
              <a:defRPr sz="2400"/>
            </a:lvl2pPr>
            <a:lvl3pPr marL="1219170" indent="0">
              <a:buNone/>
              <a:defRPr sz="2133"/>
            </a:lvl3pPr>
            <a:lvl4pPr marL="1828754" indent="0">
              <a:buNone/>
              <a:defRPr sz="1867"/>
            </a:lvl4pPr>
            <a:lvl5pPr marL="2438339" indent="0">
              <a:buNone/>
              <a:defRPr sz="1867"/>
            </a:lvl5pPr>
            <a:lvl6pPr marL="3047924" indent="0">
              <a:buNone/>
              <a:defRPr sz="1867"/>
            </a:lvl6pPr>
            <a:lvl7pPr marL="3657509" indent="0">
              <a:buNone/>
              <a:defRPr sz="1867"/>
            </a:lvl7pPr>
            <a:lvl8pPr marL="4267093" indent="0">
              <a:buNone/>
              <a:defRPr sz="1867"/>
            </a:lvl8pPr>
            <a:lvl9pPr marL="4876678" indent="0">
              <a:buNone/>
              <a:defRPr sz="1867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555693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75884" y="1905000"/>
            <a:ext cx="4953000" cy="4476751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32086" y="1905000"/>
            <a:ext cx="4955116" cy="4476751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34068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71533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89202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942267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49"/>
            <a:ext cx="4011084" cy="1162051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2"/>
            <a:ext cx="6815667" cy="5853113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2"/>
            <a:ext cx="4011084" cy="46910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514953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9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pPr lvl="0"/>
            <a:r>
              <a:rPr lang="en-US" noProof="0" dirty="0"/>
              <a:t>Click icon to add picture</a:t>
            </a:r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163727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:\red-banner.jpg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1"/>
            <a:ext cx="12192000" cy="13610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34433" y="260351"/>
            <a:ext cx="6527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Title of presentation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34434" y="1892301"/>
            <a:ext cx="11523133" cy="4476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pic>
        <p:nvPicPr>
          <p:cNvPr id="1029" name="Picture 3" descr="I:\mydocs\Images\logos\sra-white-logo.png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9552517" y="234952"/>
            <a:ext cx="2207683" cy="8826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099509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267">
          <a:solidFill>
            <a:schemeClr val="bg1"/>
          </a:solidFill>
          <a:latin typeface="+mj-lt"/>
          <a:ea typeface="ＭＳ Ｐゴシック" charset="0"/>
          <a:cs typeface="ＭＳ Ｐゴシック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267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267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267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267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5pPr>
      <a:lvl6pPr marL="609585" algn="l" rtl="0" eaLnBrk="1" fontAlgn="base" hangingPunct="1">
        <a:spcBef>
          <a:spcPct val="0"/>
        </a:spcBef>
        <a:spcAft>
          <a:spcPct val="0"/>
        </a:spcAft>
        <a:defRPr sz="4267">
          <a:solidFill>
            <a:schemeClr val="tx2"/>
          </a:solidFill>
          <a:latin typeface="Arial" charset="0"/>
        </a:defRPr>
      </a:lvl6pPr>
      <a:lvl7pPr marL="1219170" algn="l" rtl="0" eaLnBrk="1" fontAlgn="base" hangingPunct="1">
        <a:spcBef>
          <a:spcPct val="0"/>
        </a:spcBef>
        <a:spcAft>
          <a:spcPct val="0"/>
        </a:spcAft>
        <a:defRPr sz="4267">
          <a:solidFill>
            <a:schemeClr val="tx2"/>
          </a:solidFill>
          <a:latin typeface="Arial" charset="0"/>
        </a:defRPr>
      </a:lvl7pPr>
      <a:lvl8pPr marL="1828754" algn="l" rtl="0" eaLnBrk="1" fontAlgn="base" hangingPunct="1">
        <a:spcBef>
          <a:spcPct val="0"/>
        </a:spcBef>
        <a:spcAft>
          <a:spcPct val="0"/>
        </a:spcAft>
        <a:defRPr sz="4267">
          <a:solidFill>
            <a:schemeClr val="tx2"/>
          </a:solidFill>
          <a:latin typeface="Arial" charset="0"/>
        </a:defRPr>
      </a:lvl8pPr>
      <a:lvl9pPr marL="2438339" algn="l" rtl="0" eaLnBrk="1" fontAlgn="base" hangingPunct="1">
        <a:spcBef>
          <a:spcPct val="0"/>
        </a:spcBef>
        <a:spcAft>
          <a:spcPct val="0"/>
        </a:spcAft>
        <a:defRPr sz="4267">
          <a:solidFill>
            <a:schemeClr val="tx2"/>
          </a:solidFill>
          <a:latin typeface="Arial" charset="0"/>
        </a:defRPr>
      </a:lvl9pPr>
    </p:titleStyle>
    <p:bodyStyle>
      <a:lvl1pPr marL="457189" indent="-457189" algn="l" rtl="0" eaLnBrk="1" fontAlgn="base" hangingPunct="1">
        <a:spcBef>
          <a:spcPct val="20000"/>
        </a:spcBef>
        <a:spcAft>
          <a:spcPct val="0"/>
        </a:spcAft>
        <a:buClr>
          <a:srgbClr val="9E1B34"/>
        </a:buClr>
        <a:buChar char="•"/>
        <a:defRPr sz="3733">
          <a:solidFill>
            <a:srgbClr val="262626"/>
          </a:solidFill>
          <a:latin typeface="+mn-lt"/>
          <a:ea typeface="ＭＳ Ｐゴシック" charset="0"/>
          <a:cs typeface="ＭＳ Ｐゴシック" charset="0"/>
        </a:defRPr>
      </a:lvl1pPr>
      <a:lvl2pPr marL="990575" indent="-380990" algn="l" rtl="0" eaLnBrk="1" fontAlgn="base" hangingPunct="1">
        <a:spcBef>
          <a:spcPct val="20000"/>
        </a:spcBef>
        <a:spcAft>
          <a:spcPct val="0"/>
        </a:spcAft>
        <a:buClr>
          <a:srgbClr val="9E1B34"/>
        </a:buClr>
        <a:buChar char="–"/>
        <a:defRPr sz="3200">
          <a:solidFill>
            <a:srgbClr val="262626"/>
          </a:solidFill>
          <a:latin typeface="+mn-lt"/>
          <a:ea typeface="ＭＳ Ｐゴシック" charset="0"/>
        </a:defRPr>
      </a:lvl2pPr>
      <a:lvl3pPr marL="1523962" indent="-304792" algn="l" rtl="0" eaLnBrk="1" fontAlgn="base" hangingPunct="1">
        <a:spcBef>
          <a:spcPct val="20000"/>
        </a:spcBef>
        <a:spcAft>
          <a:spcPct val="0"/>
        </a:spcAft>
        <a:buClr>
          <a:srgbClr val="9E1B34"/>
        </a:buClr>
        <a:buChar char="•"/>
        <a:defRPr sz="2667">
          <a:solidFill>
            <a:srgbClr val="262626"/>
          </a:solidFill>
          <a:latin typeface="+mn-lt"/>
          <a:ea typeface="ＭＳ Ｐゴシック" charset="0"/>
        </a:defRPr>
      </a:lvl3pPr>
      <a:lvl4pPr marL="2133547" indent="-304792" algn="l" rtl="0" eaLnBrk="1" fontAlgn="base" hangingPunct="1">
        <a:spcBef>
          <a:spcPct val="20000"/>
        </a:spcBef>
        <a:spcAft>
          <a:spcPct val="0"/>
        </a:spcAft>
        <a:buClr>
          <a:srgbClr val="9E1B34"/>
        </a:buClr>
        <a:buChar char="–"/>
        <a:defRPr>
          <a:solidFill>
            <a:srgbClr val="262626"/>
          </a:solidFill>
          <a:latin typeface="+mn-lt"/>
          <a:ea typeface="ＭＳ Ｐゴシック" charset="0"/>
        </a:defRPr>
      </a:lvl4pPr>
      <a:lvl5pPr marL="2743131" indent="-304792" algn="l" rtl="0" eaLnBrk="1" fontAlgn="base" hangingPunct="1">
        <a:spcBef>
          <a:spcPct val="20000"/>
        </a:spcBef>
        <a:spcAft>
          <a:spcPct val="0"/>
        </a:spcAft>
        <a:buClr>
          <a:srgbClr val="9E1B34"/>
        </a:buClr>
        <a:buChar char="»"/>
        <a:defRPr sz="2133">
          <a:solidFill>
            <a:srgbClr val="262626"/>
          </a:solidFill>
          <a:latin typeface="+mn-lt"/>
          <a:ea typeface="ＭＳ Ｐゴシック" charset="0"/>
        </a:defRPr>
      </a:lvl5pPr>
      <a:lvl6pPr marL="3352716" indent="-304792" algn="l" rtl="0" eaLnBrk="1" fontAlgn="base" hangingPunct="1">
        <a:spcBef>
          <a:spcPct val="20000"/>
        </a:spcBef>
        <a:spcAft>
          <a:spcPct val="0"/>
        </a:spcAft>
        <a:buClr>
          <a:srgbClr val="9E1B34"/>
        </a:buClr>
        <a:buChar char="»"/>
        <a:defRPr sz="2133">
          <a:solidFill>
            <a:schemeClr val="tx1"/>
          </a:solidFill>
          <a:latin typeface="+mn-lt"/>
        </a:defRPr>
      </a:lvl6pPr>
      <a:lvl7pPr marL="3962301" indent="-304792" algn="l" rtl="0" eaLnBrk="1" fontAlgn="base" hangingPunct="1">
        <a:spcBef>
          <a:spcPct val="20000"/>
        </a:spcBef>
        <a:spcAft>
          <a:spcPct val="0"/>
        </a:spcAft>
        <a:buClr>
          <a:srgbClr val="9E1B34"/>
        </a:buClr>
        <a:buChar char="»"/>
        <a:defRPr sz="2133">
          <a:solidFill>
            <a:schemeClr val="tx1"/>
          </a:solidFill>
          <a:latin typeface="+mn-lt"/>
        </a:defRPr>
      </a:lvl7pPr>
      <a:lvl8pPr marL="4571886" indent="-304792" algn="l" rtl="0" eaLnBrk="1" fontAlgn="base" hangingPunct="1">
        <a:spcBef>
          <a:spcPct val="20000"/>
        </a:spcBef>
        <a:spcAft>
          <a:spcPct val="0"/>
        </a:spcAft>
        <a:buClr>
          <a:srgbClr val="9E1B34"/>
        </a:buClr>
        <a:buChar char="»"/>
        <a:defRPr sz="2133">
          <a:solidFill>
            <a:schemeClr val="tx1"/>
          </a:solidFill>
          <a:latin typeface="+mn-lt"/>
        </a:defRPr>
      </a:lvl8pPr>
      <a:lvl9pPr marL="5181470" indent="-304792" algn="l" rtl="0" eaLnBrk="1" fontAlgn="base" hangingPunct="1">
        <a:spcBef>
          <a:spcPct val="20000"/>
        </a:spcBef>
        <a:spcAft>
          <a:spcPct val="0"/>
        </a:spcAft>
        <a:buClr>
          <a:srgbClr val="9E1B34"/>
        </a:buClr>
        <a:buChar char="»"/>
        <a:defRPr sz="2133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65C68E4-9DED-4AFF-A1BD-B90EDE726B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DB16E6-453D-4138-9C99-906709F529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D76091-1931-40DD-ABE5-AC944B662D5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571D25-C374-4C0C-AE68-2A347F503CBC}" type="datetimeFigureOut">
              <a:rPr lang="en-GB" smtClean="0"/>
              <a:t>10/02/2021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6247C6-00C3-41CF-8C50-29F7BD5FBC7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FA5DC8-B09A-4D7B-8AAC-34786D66EE3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CA750F-AB60-437E-A3C2-D67BD4B2D6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13124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12" Type="http://schemas.openxmlformats.org/officeDocument/2006/relationships/image" Target="../media/image14.sv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sv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0" Type="http://schemas.openxmlformats.org/officeDocument/2006/relationships/image" Target="../media/image12.svg"/><Relationship Id="rId4" Type="http://schemas.openxmlformats.org/officeDocument/2006/relationships/image" Target="../media/image6.svg"/><Relationship Id="rId9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svg"/><Relationship Id="rId13" Type="http://schemas.openxmlformats.org/officeDocument/2006/relationships/image" Target="../media/image9.png"/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12" Type="http://schemas.openxmlformats.org/officeDocument/2006/relationships/image" Target="../media/image8.svg"/><Relationship Id="rId2" Type="http://schemas.openxmlformats.org/officeDocument/2006/relationships/notesSlide" Target="../notesSlides/notesSlide4.xml"/><Relationship Id="rId16" Type="http://schemas.openxmlformats.org/officeDocument/2006/relationships/image" Target="../media/image22.sv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svg"/><Relationship Id="rId11" Type="http://schemas.openxmlformats.org/officeDocument/2006/relationships/image" Target="../media/image7.png"/><Relationship Id="rId5" Type="http://schemas.openxmlformats.org/officeDocument/2006/relationships/image" Target="../media/image17.png"/><Relationship Id="rId15" Type="http://schemas.openxmlformats.org/officeDocument/2006/relationships/image" Target="../media/image21.png"/><Relationship Id="rId10" Type="http://schemas.openxmlformats.org/officeDocument/2006/relationships/image" Target="../media/image6.svg"/><Relationship Id="rId4" Type="http://schemas.openxmlformats.org/officeDocument/2006/relationships/image" Target="../media/image16.svg"/><Relationship Id="rId9" Type="http://schemas.openxmlformats.org/officeDocument/2006/relationships/image" Target="../media/image5.png"/><Relationship Id="rId14" Type="http://schemas.openxmlformats.org/officeDocument/2006/relationships/image" Target="../media/image10.sv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pprenticeships.gov.uk/" TargetMode="External"/><Relationship Id="rId2" Type="http://schemas.openxmlformats.org/officeDocument/2006/relationships/hyperlink" Target="http://www.sra.org.uk/apprenticeships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8D6DEB-A79B-4A0F-96B3-4A97BA43ED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Solicitor Apprenticeships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ED018F-1BAD-4097-9BDC-EEC716155E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4433" y="1729016"/>
            <a:ext cx="11523133" cy="4476751"/>
          </a:xfrm>
        </p:spPr>
        <p:txBody>
          <a:bodyPr/>
          <a:lstStyle/>
          <a:p>
            <a:r>
              <a:rPr lang="en-GB" sz="3000" dirty="0"/>
              <a:t>5-6 year ‘earn as you learn’ programme (how long depends on your previous experience/qualifications)</a:t>
            </a:r>
          </a:p>
          <a:p>
            <a:endParaRPr lang="en-GB" sz="3000" dirty="0"/>
          </a:p>
          <a:p>
            <a:r>
              <a:rPr lang="en-GB" sz="3000" dirty="0"/>
              <a:t>Paid job while studying at the same time to qualify as a solicitor</a:t>
            </a:r>
          </a:p>
          <a:p>
            <a:endParaRPr lang="en-GB" sz="3000" dirty="0"/>
          </a:p>
          <a:p>
            <a:r>
              <a:rPr lang="en-GB" sz="3000" dirty="0"/>
              <a:t>Aimed at post A-level students; but post-degree apprenticeship also possible</a:t>
            </a:r>
          </a:p>
          <a:p>
            <a:endParaRPr lang="en-GB" sz="3000" dirty="0"/>
          </a:p>
          <a:p>
            <a:r>
              <a:rPr lang="en-GB" sz="3000" dirty="0"/>
              <a:t>Cost of training and exams is covered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81934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74194" y="89177"/>
            <a:ext cx="6586491" cy="1316764"/>
          </a:xfrm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r>
              <a:rPr lang="en-US" dirty="0"/>
              <a:t>What is the SQE?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677275" y="2063312"/>
            <a:ext cx="5791471" cy="4047129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457178" indent="-228594" defTabSz="1219170" fontAlgn="base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rgbClr val="9E1B34"/>
              </a:buClr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New way solicitors will qualify from 1 September 2021 </a:t>
            </a:r>
          </a:p>
          <a:p>
            <a:pPr marL="457178" indent="-228594" defTabSz="1219170" fontAlgn="base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rgbClr val="9E1B34"/>
              </a:buClr>
              <a:buFont typeface="Arial" panose="020B0604020202020204" pitchFamily="34" charset="0"/>
              <a:buChar char="•"/>
            </a:pPr>
            <a:endParaRPr lang="en-US" sz="2800" dirty="0">
              <a:solidFill>
                <a:srgbClr val="000000"/>
              </a:solidFill>
              <a:latin typeface="Arial" panose="020B0604020202020204" pitchFamily="34" charset="0"/>
              <a:ea typeface="ＭＳ Ｐゴシック" pitchFamily="34" charset="-128"/>
              <a:cs typeface="Arial" panose="020B0604020202020204" pitchFamily="34" charset="0"/>
            </a:endParaRPr>
          </a:p>
          <a:p>
            <a:pPr marL="457178" indent="-228594" defTabSz="1219170" fontAlgn="base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rgbClr val="9E1B34"/>
              </a:buClr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Anyone starting training journey will have to take the new SQE assessments – including apprentices </a:t>
            </a:r>
          </a:p>
          <a:p>
            <a:pPr marL="457178" indent="-228594" defTabSz="1219170" fontAlgn="base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rgbClr val="9E1B34"/>
              </a:buClr>
              <a:buFont typeface="Arial" panose="020B0604020202020204" pitchFamily="34" charset="0"/>
              <a:buChar char="•"/>
            </a:pPr>
            <a:endParaRPr lang="en-US" sz="2800" dirty="0">
              <a:solidFill>
                <a:srgbClr val="000000"/>
              </a:solidFill>
              <a:latin typeface="Arial" panose="020B0604020202020204" pitchFamily="34" charset="0"/>
              <a:ea typeface="ＭＳ Ｐゴシック" pitchFamily="34" charset="-128"/>
              <a:cs typeface="Arial" panose="020B0604020202020204" pitchFamily="34" charset="0"/>
            </a:endParaRPr>
          </a:p>
          <a:p>
            <a:pPr marL="457178" indent="-228594" defTabSz="1219170" fontAlgn="base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rgbClr val="9E1B34"/>
              </a:buClr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SQE is not a course – it’s an assessment</a:t>
            </a:r>
          </a:p>
          <a:p>
            <a:pPr marL="457178" indent="-228594" defTabSz="1219170" fontAlgn="base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rgbClr val="9E1B34"/>
              </a:buClr>
              <a:buFont typeface="Arial" panose="020B0604020202020204" pitchFamily="34" charset="0"/>
              <a:buChar char="•"/>
            </a:pPr>
            <a:endParaRPr lang="en-US" sz="2800" dirty="0">
              <a:solidFill>
                <a:srgbClr val="000000"/>
              </a:solidFill>
              <a:latin typeface="Arial" panose="020B0604020202020204" pitchFamily="34" charset="0"/>
              <a:ea typeface="ＭＳ Ｐゴシック" pitchFamily="34" charset="-128"/>
              <a:cs typeface="Arial" panose="020B0604020202020204" pitchFamily="34" charset="0"/>
            </a:endParaRPr>
          </a:p>
          <a:p>
            <a:pPr marL="457178" indent="-228594" algn="ctr" defTabSz="1219170" fontAlgn="base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rgbClr val="9E1B34"/>
              </a:buClr>
              <a:buFont typeface="Arial" panose="020B0604020202020204" pitchFamily="34" charset="0"/>
              <a:buChar char="•"/>
            </a:pPr>
            <a:endParaRPr lang="en-US" sz="2800" dirty="0">
              <a:solidFill>
                <a:srgbClr val="000000"/>
              </a:solidFill>
              <a:latin typeface="Arial" panose="020B0604020202020204" pitchFamily="34" charset="0"/>
              <a:ea typeface="ＭＳ Ｐゴシック" pitchFamily="34" charset="-128"/>
              <a:cs typeface="Arial" panose="020B0604020202020204" pitchFamily="34" charset="0"/>
            </a:endParaRPr>
          </a:p>
          <a:p>
            <a:pPr marL="457178" indent="-228594" algn="ctr" defTabSz="1219170" fontAlgn="base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rgbClr val="9E1B34"/>
              </a:buClr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0000"/>
              </a:solidFill>
              <a:latin typeface="Arial" charset="0"/>
              <a:ea typeface="ＭＳ Ｐゴシック" pitchFamily="34" charset="-128"/>
            </a:endParaRPr>
          </a:p>
        </p:txBody>
      </p:sp>
      <p:pic>
        <p:nvPicPr>
          <p:cNvPr id="1026" name="Picture 9" descr="A picture containing flower&#10;&#10;Description automatically generated">
            <a:extLst>
              <a:ext uri="{FF2B5EF4-FFF2-40B4-BE49-F238E27FC236}">
                <a16:creationId xmlns:a16="http://schemas.microsoft.com/office/drawing/2014/main" id="{26D6EC12-2906-4E05-922C-BF49B22D23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907" y="1877159"/>
            <a:ext cx="4541273" cy="44194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075183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1F83F5-3E28-4656-BC4E-2790A43C31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1715" y="195037"/>
            <a:ext cx="8762913" cy="1143000"/>
          </a:xfrm>
        </p:spPr>
        <p:txBody>
          <a:bodyPr wrap="square" anchor="ctr">
            <a:normAutofit fontScale="90000"/>
          </a:bodyPr>
          <a:lstStyle/>
          <a:p>
            <a:r>
              <a:rPr lang="en-GB" dirty="0"/>
              <a:t>What does this means for apprentices? </a:t>
            </a:r>
          </a:p>
        </p:txBody>
      </p:sp>
      <p:pic>
        <p:nvPicPr>
          <p:cNvPr id="4" name="Picture 9" descr="A picture containing flower&#10;&#10;Description automatically generated">
            <a:extLst>
              <a:ext uri="{FF2B5EF4-FFF2-40B4-BE49-F238E27FC236}">
                <a16:creationId xmlns:a16="http://schemas.microsoft.com/office/drawing/2014/main" id="{23854AE6-7CB8-4843-B9D3-4C065C2DB8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11716" y="1905000"/>
            <a:ext cx="4510994" cy="438694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3ACBDC-7E14-4D42-B7AA-C80F6530E0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399445" y="2035628"/>
            <a:ext cx="6389785" cy="4476751"/>
          </a:xfrm>
        </p:spPr>
        <p:txBody>
          <a:bodyPr wrap="square" anchor="t">
            <a:normAutofit/>
          </a:bodyPr>
          <a:lstStyle/>
          <a:p>
            <a:pPr>
              <a:lnSpc>
                <a:spcPct val="90000"/>
              </a:lnSpc>
            </a:pPr>
            <a:r>
              <a:rPr lang="en-GB" sz="2800" dirty="0"/>
              <a:t>The degree/equivalent qualification &amp; work experience is covered by your apprenticeship </a:t>
            </a:r>
          </a:p>
          <a:p>
            <a:pPr>
              <a:lnSpc>
                <a:spcPct val="90000"/>
              </a:lnSpc>
            </a:pPr>
            <a:endParaRPr lang="en-GB" sz="2800" dirty="0"/>
          </a:p>
          <a:p>
            <a:pPr>
              <a:lnSpc>
                <a:spcPct val="90000"/>
              </a:lnSpc>
            </a:pPr>
            <a:r>
              <a:rPr lang="en-GB" sz="2800" dirty="0"/>
              <a:t>Take SQE1 during your apprenticeship &amp; SQE2 at the end</a:t>
            </a:r>
          </a:p>
          <a:p>
            <a:pPr>
              <a:lnSpc>
                <a:spcPct val="90000"/>
              </a:lnSpc>
            </a:pPr>
            <a:endParaRPr lang="en-GB" sz="2800" dirty="0"/>
          </a:p>
          <a:p>
            <a:pPr>
              <a:lnSpc>
                <a:spcPct val="90000"/>
              </a:lnSpc>
            </a:pPr>
            <a:r>
              <a:rPr lang="en-GB" sz="2800" dirty="0"/>
              <a:t>Suitability checks when you apply for admission like everyone </a:t>
            </a:r>
          </a:p>
          <a:p>
            <a:pPr>
              <a:lnSpc>
                <a:spcPct val="90000"/>
              </a:lnSpc>
            </a:pPr>
            <a:endParaRPr lang="en-GB" sz="2600" dirty="0"/>
          </a:p>
        </p:txBody>
      </p:sp>
    </p:spTree>
    <p:extLst>
      <p:ext uri="{BB962C8B-B14F-4D97-AF65-F5344CB8AC3E}">
        <p14:creationId xmlns:p14="http://schemas.microsoft.com/office/powerpoint/2010/main" val="5498808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B248E4-C727-4AE5-86FC-17A34A903D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3859" y="198827"/>
            <a:ext cx="6527800" cy="1143000"/>
          </a:xfrm>
        </p:spPr>
        <p:txBody>
          <a:bodyPr/>
          <a:lstStyle/>
          <a:p>
            <a:r>
              <a:rPr lang="en-GB" dirty="0"/>
              <a:t>SQE1 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30EF8F29-F03A-4343-BA0A-AF1648C7927A}"/>
              </a:ext>
            </a:extLst>
          </p:cNvPr>
          <p:cNvSpPr txBox="1"/>
          <p:nvPr/>
        </p:nvSpPr>
        <p:spPr>
          <a:xfrm>
            <a:off x="564316" y="3952494"/>
            <a:ext cx="2769123" cy="12287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>
              <a:lnSpc>
                <a:spcPct val="105000"/>
              </a:lnSpc>
              <a:spcAft>
                <a:spcPts val="0"/>
              </a:spcAft>
            </a:pPr>
            <a:r>
              <a:rPr lang="en-GB" sz="2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Two 180-question examinations - 10 hours in total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D745565E-0DCF-41FE-8807-CFF4B11F674D}"/>
              </a:ext>
            </a:extLst>
          </p:cNvPr>
          <p:cNvSpPr txBox="1"/>
          <p:nvPr/>
        </p:nvSpPr>
        <p:spPr>
          <a:xfrm>
            <a:off x="2223197" y="193872"/>
            <a:ext cx="6160636" cy="11079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32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Functioning Legal Knowledge Assessments</a:t>
            </a:r>
            <a:endParaRPr lang="en-GB" sz="3200" dirty="0">
              <a:solidFill>
                <a:schemeClr val="bg1"/>
              </a:solidFill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F30006E0-BFA0-4677-B694-CD4E334EAE0D}"/>
              </a:ext>
            </a:extLst>
          </p:cNvPr>
          <p:cNvSpPr txBox="1"/>
          <p:nvPr/>
        </p:nvSpPr>
        <p:spPr>
          <a:xfrm>
            <a:off x="4160883" y="3952494"/>
            <a:ext cx="3315878" cy="20043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>
              <a:lnSpc>
                <a:spcPct val="105000"/>
              </a:lnSpc>
              <a:spcAft>
                <a:spcPts val="0"/>
              </a:spcAft>
            </a:pPr>
            <a:r>
              <a:rPr lang="en-GB" sz="2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FLK - test ability to identify legal principles and apply them to client problems </a:t>
            </a:r>
            <a:br>
              <a:rPr lang="en-GB" sz="2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r>
              <a:rPr lang="en-GB" sz="2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and transactions</a:t>
            </a:r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9C08D2D7-404B-4FFB-B21E-FED11BB1F601}"/>
              </a:ext>
            </a:extLst>
          </p:cNvPr>
          <p:cNvCxnSpPr/>
          <p:nvPr/>
        </p:nvCxnSpPr>
        <p:spPr bwMode="auto">
          <a:xfrm>
            <a:off x="7825552" y="2453137"/>
            <a:ext cx="0" cy="117835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B10035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7660821B-7EBC-438D-87A1-E812360A21CC}"/>
              </a:ext>
            </a:extLst>
          </p:cNvPr>
          <p:cNvCxnSpPr/>
          <p:nvPr/>
        </p:nvCxnSpPr>
        <p:spPr bwMode="auto">
          <a:xfrm>
            <a:off x="3528501" y="2471205"/>
            <a:ext cx="0" cy="117835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B10035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864AB44B-E5E5-4FED-81D5-FFF9A39C7F46}"/>
              </a:ext>
            </a:extLst>
          </p:cNvPr>
          <p:cNvSpPr txBox="1"/>
          <p:nvPr/>
        </p:nvSpPr>
        <p:spPr>
          <a:xfrm>
            <a:off x="8223836" y="3952494"/>
            <a:ext cx="2882245" cy="12287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>
              <a:lnSpc>
                <a:spcPct val="105000"/>
              </a:lnSpc>
              <a:spcAft>
                <a:spcPts val="800"/>
              </a:spcAft>
            </a:pPr>
            <a:r>
              <a:rPr lang="en-GB" sz="2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Unflagged ethics questions throughout</a:t>
            </a:r>
          </a:p>
        </p:txBody>
      </p:sp>
      <p:grpSp>
        <p:nvGrpSpPr>
          <p:cNvPr id="67" name="Group 66">
            <a:extLst>
              <a:ext uri="{FF2B5EF4-FFF2-40B4-BE49-F238E27FC236}">
                <a16:creationId xmlns:a16="http://schemas.microsoft.com/office/drawing/2014/main" id="{081FCF41-ACBD-4AC9-8362-64B3B55236F1}"/>
              </a:ext>
            </a:extLst>
          </p:cNvPr>
          <p:cNvGrpSpPr/>
          <p:nvPr/>
        </p:nvGrpSpPr>
        <p:grpSpPr>
          <a:xfrm>
            <a:off x="8921026" y="2300666"/>
            <a:ext cx="1487863" cy="1605081"/>
            <a:chOff x="9642869" y="2196316"/>
            <a:chExt cx="1487863" cy="1605081"/>
          </a:xfrm>
        </p:grpSpPr>
        <p:pic>
          <p:nvPicPr>
            <p:cNvPr id="68" name="Graphic 67" descr="Heart">
              <a:extLst>
                <a:ext uri="{FF2B5EF4-FFF2-40B4-BE49-F238E27FC236}">
                  <a16:creationId xmlns:a16="http://schemas.microsoft.com/office/drawing/2014/main" id="{F252D60E-BDF9-460D-AA84-E7BE3427351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9642869" y="2523249"/>
              <a:ext cx="476824" cy="476824"/>
            </a:xfrm>
            <a:prstGeom prst="rect">
              <a:avLst/>
            </a:prstGeom>
          </p:spPr>
        </p:pic>
        <p:pic>
          <p:nvPicPr>
            <p:cNvPr id="69" name="Graphic 68" descr="Seesaw">
              <a:extLst>
                <a:ext uri="{FF2B5EF4-FFF2-40B4-BE49-F238E27FC236}">
                  <a16:creationId xmlns:a16="http://schemas.microsoft.com/office/drawing/2014/main" id="{9B150F23-8FDD-41F3-935F-191686EA5C45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9642869" y="2313534"/>
              <a:ext cx="1487863" cy="1487863"/>
            </a:xfrm>
            <a:prstGeom prst="rect">
              <a:avLst/>
            </a:prstGeom>
          </p:spPr>
        </p:pic>
        <p:pic>
          <p:nvPicPr>
            <p:cNvPr id="70" name="Graphic 69" descr="Head with gears">
              <a:extLst>
                <a:ext uri="{FF2B5EF4-FFF2-40B4-BE49-F238E27FC236}">
                  <a16:creationId xmlns:a16="http://schemas.microsoft.com/office/drawing/2014/main" id="{B605C968-DDA0-4D8B-BB2F-9E532ED03F54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10573362" y="2196316"/>
              <a:ext cx="520322" cy="520322"/>
            </a:xfrm>
            <a:prstGeom prst="rect">
              <a:avLst/>
            </a:prstGeom>
          </p:spPr>
        </p:pic>
      </p:grpSp>
      <p:pic>
        <p:nvPicPr>
          <p:cNvPr id="74" name="Graphic 73" descr="Universal access">
            <a:extLst>
              <a:ext uri="{FF2B5EF4-FFF2-40B4-BE49-F238E27FC236}">
                <a16:creationId xmlns:a16="http://schemas.microsoft.com/office/drawing/2014/main" id="{3B4A969C-5761-4003-BEE7-0AF4B4626AF1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128511" y="2359275"/>
            <a:ext cx="1487863" cy="1487863"/>
          </a:xfrm>
          <a:prstGeom prst="rect">
            <a:avLst/>
          </a:prstGeom>
        </p:spPr>
      </p:pic>
      <p:pic>
        <p:nvPicPr>
          <p:cNvPr id="76" name="Graphic 75" descr="Laptop">
            <a:extLst>
              <a:ext uri="{FF2B5EF4-FFF2-40B4-BE49-F238E27FC236}">
                <a16:creationId xmlns:a16="http://schemas.microsoft.com/office/drawing/2014/main" id="{E04244D4-75A0-45B2-9169-A86ED572E1C0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1085918" y="2360166"/>
            <a:ext cx="1409902" cy="14099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97274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B09533-80AC-4EFD-A5D4-05B5D10658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6726" y="464635"/>
            <a:ext cx="6527800" cy="1143000"/>
          </a:xfrm>
        </p:spPr>
        <p:txBody>
          <a:bodyPr/>
          <a:lstStyle/>
          <a:p>
            <a:r>
              <a:rPr lang="en-GB" dirty="0"/>
              <a:t>SQE2</a:t>
            </a:r>
            <a:br>
              <a:rPr lang="en-GB" dirty="0"/>
            </a:br>
            <a:endParaRPr lang="en-GB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B5E6630-E567-4A11-987B-190E011CB8D0}"/>
              </a:ext>
            </a:extLst>
          </p:cNvPr>
          <p:cNvSpPr txBox="1"/>
          <p:nvPr/>
        </p:nvSpPr>
        <p:spPr>
          <a:xfrm>
            <a:off x="2346301" y="435145"/>
            <a:ext cx="6651395" cy="58099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32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Practical</a:t>
            </a:r>
            <a:r>
              <a:rPr lang="en-GB" sz="2800" b="1" dirty="0">
                <a:solidFill>
                  <a:srgbClr val="B10035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GB" sz="28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l</a:t>
            </a:r>
            <a:r>
              <a:rPr lang="en-GB" sz="28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egal </a:t>
            </a:r>
            <a:r>
              <a:rPr lang="en-GB" sz="28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s</a:t>
            </a:r>
            <a:r>
              <a:rPr lang="en-GB" sz="28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kills </a:t>
            </a:r>
            <a:r>
              <a:rPr lang="en-GB" sz="28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a</a:t>
            </a:r>
            <a:r>
              <a:rPr lang="en-GB" sz="28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ssessments</a:t>
            </a:r>
            <a:endParaRPr lang="en-GB" sz="2800" dirty="0">
              <a:solidFill>
                <a:schemeClr val="bg1"/>
              </a:solidFill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</p:txBody>
      </p:sp>
      <p:grpSp>
        <p:nvGrpSpPr>
          <p:cNvPr id="52" name="Group 51">
            <a:extLst>
              <a:ext uri="{FF2B5EF4-FFF2-40B4-BE49-F238E27FC236}">
                <a16:creationId xmlns:a16="http://schemas.microsoft.com/office/drawing/2014/main" id="{77E81A99-82AB-4650-BDA3-7032D7CEE0B0}"/>
              </a:ext>
            </a:extLst>
          </p:cNvPr>
          <p:cNvGrpSpPr/>
          <p:nvPr/>
        </p:nvGrpSpPr>
        <p:grpSpPr>
          <a:xfrm>
            <a:off x="3149093" y="3824459"/>
            <a:ext cx="8492717" cy="1616596"/>
            <a:chOff x="3149093" y="3861035"/>
            <a:chExt cx="8492717" cy="1616596"/>
          </a:xfrm>
        </p:grpSpPr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21CAE2C6-9FE9-4069-AF91-66FD40707824}"/>
                </a:ext>
              </a:extLst>
            </p:cNvPr>
            <p:cNvSpPr txBox="1"/>
            <p:nvPr/>
          </p:nvSpPr>
          <p:spPr>
            <a:xfrm>
              <a:off x="3149093" y="3861035"/>
              <a:ext cx="2605784" cy="161659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lvl="0" algn="ctr">
                <a:lnSpc>
                  <a:spcPct val="105000"/>
                </a:lnSpc>
                <a:spcAft>
                  <a:spcPts val="0"/>
                </a:spcAft>
              </a:pPr>
              <a:r>
                <a:rPr lang="en-GB" sz="2400" dirty="0">
                  <a:effectLst/>
                  <a:latin typeface="Arial" panose="020B0604020202020204" pitchFamily="34" charset="0"/>
                  <a:ea typeface="Calibri" panose="020F0502020204030204" pitchFamily="34" charset="0"/>
                </a:rPr>
                <a:t>Simulating tasks carried out by </a:t>
              </a:r>
              <a:br>
                <a:rPr lang="en-GB" sz="2400" dirty="0">
                  <a:effectLst/>
                  <a:latin typeface="Arial" panose="020B0604020202020204" pitchFamily="34" charset="0"/>
                  <a:ea typeface="Calibri" panose="020F0502020204030204" pitchFamily="34" charset="0"/>
                </a:rPr>
              </a:br>
              <a:r>
                <a:rPr lang="en-GB" sz="2400" dirty="0">
                  <a:effectLst/>
                  <a:latin typeface="Arial" panose="020B0604020202020204" pitchFamily="34" charset="0"/>
                  <a:ea typeface="Calibri" panose="020F0502020204030204" pitchFamily="34" charset="0"/>
                </a:rPr>
                <a:t>a solicitor in practice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7A8E2B2C-19FA-47D8-A251-9331FDD458EA}"/>
                </a:ext>
              </a:extLst>
            </p:cNvPr>
            <p:cNvSpPr txBox="1"/>
            <p:nvPr/>
          </p:nvSpPr>
          <p:spPr>
            <a:xfrm>
              <a:off x="5961462" y="3861035"/>
              <a:ext cx="2745839" cy="161659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lvl="0" algn="ctr">
                <a:lnSpc>
                  <a:spcPct val="105000"/>
                </a:lnSpc>
                <a:spcAft>
                  <a:spcPts val="0"/>
                </a:spcAft>
              </a:pPr>
              <a:r>
                <a:rPr lang="en-GB" sz="2400" dirty="0">
                  <a:effectLst/>
                  <a:latin typeface="Arial" panose="020B0604020202020204" pitchFamily="34" charset="0"/>
                  <a:ea typeface="Calibri" panose="020F0502020204030204" pitchFamily="34" charset="0"/>
                </a:rPr>
                <a:t>Tests practical legal skills and functioning legal knowledge equally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244FC5E8-EDC3-41BC-8317-002EBDEE101C}"/>
                </a:ext>
              </a:extLst>
            </p:cNvPr>
            <p:cNvSpPr txBox="1"/>
            <p:nvPr/>
          </p:nvSpPr>
          <p:spPr>
            <a:xfrm>
              <a:off x="8759565" y="3861035"/>
              <a:ext cx="2882245" cy="122879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lvl="0" algn="ctr">
                <a:lnSpc>
                  <a:spcPct val="105000"/>
                </a:lnSpc>
                <a:spcAft>
                  <a:spcPts val="800"/>
                </a:spcAft>
              </a:pPr>
              <a:r>
                <a:rPr lang="en-GB" sz="2400" dirty="0">
                  <a:effectLst/>
                  <a:latin typeface="Arial" panose="020B0604020202020204" pitchFamily="34" charset="0"/>
                  <a:ea typeface="Calibri" panose="020F0502020204030204" pitchFamily="34" charset="0"/>
                </a:rPr>
                <a:t>Unflagged ethics questions throughout</a:t>
              </a:r>
            </a:p>
          </p:txBody>
        </p:sp>
      </p:grpSp>
      <p:sp>
        <p:nvSpPr>
          <p:cNvPr id="30" name="TextBox 29">
            <a:extLst>
              <a:ext uri="{FF2B5EF4-FFF2-40B4-BE49-F238E27FC236}">
                <a16:creationId xmlns:a16="http://schemas.microsoft.com/office/drawing/2014/main" id="{FA272A49-C073-4B9E-AEE5-9885BDAF6E31}"/>
              </a:ext>
            </a:extLst>
          </p:cNvPr>
          <p:cNvSpPr txBox="1"/>
          <p:nvPr/>
        </p:nvSpPr>
        <p:spPr>
          <a:xfrm>
            <a:off x="296726" y="3899878"/>
            <a:ext cx="2309566" cy="12287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>
              <a:lnSpc>
                <a:spcPct val="105000"/>
              </a:lnSpc>
              <a:spcAft>
                <a:spcPts val="0"/>
              </a:spcAft>
            </a:pPr>
            <a:r>
              <a:rPr lang="en-GB" sz="2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16 written and oral tests - 14 hours in total</a:t>
            </a:r>
          </a:p>
        </p:txBody>
      </p:sp>
      <p:pic>
        <p:nvPicPr>
          <p:cNvPr id="38" name="Graphic 37" descr="Head with gears">
            <a:extLst>
              <a:ext uri="{FF2B5EF4-FFF2-40B4-BE49-F238E27FC236}">
                <a16:creationId xmlns:a16="http://schemas.microsoft.com/office/drawing/2014/main" id="{32C71013-5924-43A0-A104-A6CC012B373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891366" y="2321501"/>
            <a:ext cx="1124330" cy="1124330"/>
          </a:xfrm>
          <a:prstGeom prst="rect">
            <a:avLst/>
          </a:prstGeom>
        </p:spPr>
      </p:pic>
      <p:pic>
        <p:nvPicPr>
          <p:cNvPr id="42" name="Graphic 41" descr="Speech">
            <a:extLst>
              <a:ext uri="{FF2B5EF4-FFF2-40B4-BE49-F238E27FC236}">
                <a16:creationId xmlns:a16="http://schemas.microsoft.com/office/drawing/2014/main" id="{8676216E-4CAB-421B-830B-3F48EB91EE1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482714" y="2604102"/>
            <a:ext cx="952850" cy="952850"/>
          </a:xfrm>
          <a:prstGeom prst="rect">
            <a:avLst/>
          </a:prstGeom>
        </p:spPr>
      </p:pic>
      <p:pic>
        <p:nvPicPr>
          <p:cNvPr id="43" name="Graphic 42" descr="Clipboard">
            <a:extLst>
              <a:ext uri="{FF2B5EF4-FFF2-40B4-BE49-F238E27FC236}">
                <a16:creationId xmlns:a16="http://schemas.microsoft.com/office/drawing/2014/main" id="{2D29D5F6-731F-4073-8A63-6AFC4E27EB1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41935" y="2456477"/>
            <a:ext cx="1003289" cy="1003289"/>
          </a:xfrm>
          <a:prstGeom prst="rect">
            <a:avLst/>
          </a:prstGeom>
        </p:spPr>
      </p:pic>
      <p:grpSp>
        <p:nvGrpSpPr>
          <p:cNvPr id="66" name="Group 65">
            <a:extLst>
              <a:ext uri="{FF2B5EF4-FFF2-40B4-BE49-F238E27FC236}">
                <a16:creationId xmlns:a16="http://schemas.microsoft.com/office/drawing/2014/main" id="{A3792FD8-1F2D-41BF-9EAD-302541EE79BB}"/>
              </a:ext>
            </a:extLst>
          </p:cNvPr>
          <p:cNvGrpSpPr/>
          <p:nvPr/>
        </p:nvGrpSpPr>
        <p:grpSpPr>
          <a:xfrm>
            <a:off x="9642869" y="2196316"/>
            <a:ext cx="1487863" cy="1605081"/>
            <a:chOff x="9642869" y="2196316"/>
            <a:chExt cx="1487863" cy="1605081"/>
          </a:xfrm>
        </p:grpSpPr>
        <p:pic>
          <p:nvPicPr>
            <p:cNvPr id="39" name="Graphic 38" descr="Heart">
              <a:extLst>
                <a:ext uri="{FF2B5EF4-FFF2-40B4-BE49-F238E27FC236}">
                  <a16:creationId xmlns:a16="http://schemas.microsoft.com/office/drawing/2014/main" id="{DC1D453A-1418-44A9-8582-DECF11BADC42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9642869" y="2523249"/>
              <a:ext cx="476824" cy="476824"/>
            </a:xfrm>
            <a:prstGeom prst="rect">
              <a:avLst/>
            </a:prstGeom>
          </p:spPr>
        </p:pic>
        <p:pic>
          <p:nvPicPr>
            <p:cNvPr id="37" name="Graphic 36" descr="Seesaw">
              <a:extLst>
                <a:ext uri="{FF2B5EF4-FFF2-40B4-BE49-F238E27FC236}">
                  <a16:creationId xmlns:a16="http://schemas.microsoft.com/office/drawing/2014/main" id="{28B38457-484D-461A-B691-DA73267506C0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tretch>
              <a:fillRect/>
            </a:stretch>
          </p:blipFill>
          <p:spPr>
            <a:xfrm>
              <a:off x="9642869" y="2313534"/>
              <a:ext cx="1487863" cy="1487863"/>
            </a:xfrm>
            <a:prstGeom prst="rect">
              <a:avLst/>
            </a:prstGeom>
          </p:spPr>
        </p:pic>
        <p:pic>
          <p:nvPicPr>
            <p:cNvPr id="48" name="Graphic 47" descr="Head with gears">
              <a:extLst>
                <a:ext uri="{FF2B5EF4-FFF2-40B4-BE49-F238E27FC236}">
                  <a16:creationId xmlns:a16="http://schemas.microsoft.com/office/drawing/2014/main" id="{16BDD24F-4B4F-44BB-8196-BF5CA7ADC8A2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4"/>
                </a:ext>
              </a:extLst>
            </a:blip>
            <a:stretch>
              <a:fillRect/>
            </a:stretch>
          </p:blipFill>
          <p:spPr>
            <a:xfrm>
              <a:off x="10573362" y="2196316"/>
              <a:ext cx="520322" cy="520322"/>
            </a:xfrm>
            <a:prstGeom prst="rect">
              <a:avLst/>
            </a:prstGeom>
          </p:spPr>
        </p:pic>
      </p:grp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047517A7-DF91-4F6A-B3DF-875510C63D35}"/>
              </a:ext>
            </a:extLst>
          </p:cNvPr>
          <p:cNvCxnSpPr>
            <a:cxnSpLocks/>
          </p:cNvCxnSpPr>
          <p:nvPr/>
        </p:nvCxnSpPr>
        <p:spPr bwMode="auto">
          <a:xfrm>
            <a:off x="8829282" y="2920192"/>
            <a:ext cx="0" cy="85814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B10035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B653DC46-CF6E-447C-B264-46AE597D527F}"/>
              </a:ext>
            </a:extLst>
          </p:cNvPr>
          <p:cNvCxnSpPr>
            <a:cxnSpLocks/>
          </p:cNvCxnSpPr>
          <p:nvPr/>
        </p:nvCxnSpPr>
        <p:spPr bwMode="auto">
          <a:xfrm>
            <a:off x="5981598" y="2920192"/>
            <a:ext cx="0" cy="85814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B10035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E29D684F-81D9-4DE6-9DC7-AE1AB89AF9A5}"/>
              </a:ext>
            </a:extLst>
          </p:cNvPr>
          <p:cNvCxnSpPr>
            <a:cxnSpLocks/>
          </p:cNvCxnSpPr>
          <p:nvPr/>
        </p:nvCxnSpPr>
        <p:spPr bwMode="auto">
          <a:xfrm>
            <a:off x="2946642" y="2920193"/>
            <a:ext cx="0" cy="85814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B10035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64" name="Graphic 63" descr="Desk">
            <a:extLst>
              <a:ext uri="{FF2B5EF4-FFF2-40B4-BE49-F238E27FC236}">
                <a16:creationId xmlns:a16="http://schemas.microsoft.com/office/drawing/2014/main" id="{6CC2C614-4441-4096-B0F7-5AC727D65B1E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3915446" y="2413625"/>
            <a:ext cx="1252566" cy="1252566"/>
          </a:xfrm>
          <a:prstGeom prst="rect">
            <a:avLst/>
          </a:prstGeom>
        </p:spPr>
      </p:pic>
      <p:sp>
        <p:nvSpPr>
          <p:cNvPr id="65" name="TextBox 64">
            <a:extLst>
              <a:ext uri="{FF2B5EF4-FFF2-40B4-BE49-F238E27FC236}">
                <a16:creationId xmlns:a16="http://schemas.microsoft.com/office/drawing/2014/main" id="{346769E6-2EBE-4DF2-9ADA-4B3FDF63A7E5}"/>
              </a:ext>
            </a:extLst>
          </p:cNvPr>
          <p:cNvSpPr txBox="1"/>
          <p:nvPr/>
        </p:nvSpPr>
        <p:spPr>
          <a:xfrm>
            <a:off x="1260469" y="2855242"/>
            <a:ext cx="275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+</a:t>
            </a:r>
          </a:p>
        </p:txBody>
      </p:sp>
    </p:spTree>
    <p:extLst>
      <p:ext uri="{BB962C8B-B14F-4D97-AF65-F5344CB8AC3E}">
        <p14:creationId xmlns:p14="http://schemas.microsoft.com/office/powerpoint/2010/main" val="23768068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B990BB-D801-4D8C-8D64-4DE631D8F0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Find out more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D59615-74A8-40C6-AA69-18FC08880F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u="sng" dirty="0">
                <a:solidFill>
                  <a:schemeClr val="accent6">
                    <a:lumMod val="40000"/>
                    <a:lumOff val="60000"/>
                  </a:schemeClr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sra.org.uk/apprenticeships</a:t>
            </a:r>
            <a:r>
              <a:rPr lang="en-GB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  </a:t>
            </a:r>
          </a:p>
          <a:p>
            <a:endParaRPr lang="en-GB" dirty="0"/>
          </a:p>
          <a:p>
            <a:r>
              <a:rPr lang="en-GB" dirty="0"/>
              <a:t>Find apprenticeship on the Government website: </a:t>
            </a:r>
            <a:r>
              <a:rPr lang="en-GB" dirty="0">
                <a:solidFill>
                  <a:schemeClr val="accent6">
                    <a:lumMod val="40000"/>
                    <a:lumOff val="60000"/>
                  </a:schemeClr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apprenticeships.gov.uk</a:t>
            </a:r>
            <a:r>
              <a:rPr lang="en-GB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 </a:t>
            </a:r>
          </a:p>
          <a:p>
            <a:endParaRPr lang="en-GB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  <a:p>
            <a:r>
              <a:rPr lang="en-GB" dirty="0"/>
              <a:t>Follow us on Facebook </a:t>
            </a:r>
            <a:r>
              <a:rPr lang="en-GB"/>
              <a:t>and Instagram @careerinlaw</a:t>
            </a:r>
            <a:endParaRPr lang="en-GB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  <a:p>
            <a:endParaRPr lang="en-GB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  <a:p>
            <a:pPr marL="0" indent="0">
              <a:buNone/>
            </a:pPr>
            <a:endParaRPr lang="en-GB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  <a:p>
            <a:endParaRPr lang="en-GB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5831454"/>
      </p:ext>
    </p:extLst>
  </p:cSld>
  <p:clrMapOvr>
    <a:masterClrMapping/>
  </p:clrMapOvr>
</p:sld>
</file>

<file path=ppt/theme/theme1.xml><?xml version="1.0" encoding="utf-8"?>
<a:theme xmlns:a="http://schemas.openxmlformats.org/drawingml/2006/main" name="1_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owerPoint template [Read-Only]" id="{CEE71271-41DC-464A-BFB2-F68D29383E5B}" vid="{AB6A3DA9-B1D5-49F9-8C39-1D9798B0EFA2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B5FD6189B35E45A52473BCEB7E328A" ma:contentTypeVersion="13" ma:contentTypeDescription="Create a new document." ma:contentTypeScope="" ma:versionID="515fd4f6c10a3d36d71b9342e1239935">
  <xsd:schema xmlns:xsd="http://www.w3.org/2001/XMLSchema" xmlns:xs="http://www.w3.org/2001/XMLSchema" xmlns:p="http://schemas.microsoft.com/office/2006/metadata/properties" xmlns:ns3="034f807c-094b-4332-935f-00b24bf8c526" xmlns:ns4="c93b9354-0d01-4804-bd3d-18adf0c4c298" targetNamespace="http://schemas.microsoft.com/office/2006/metadata/properties" ma:root="true" ma:fieldsID="0855e5da19a39bc23a862c40673728c7" ns3:_="" ns4:_="">
    <xsd:import namespace="034f807c-094b-4332-935f-00b24bf8c526"/>
    <xsd:import namespace="c93b9354-0d01-4804-bd3d-18adf0c4c29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DateTaken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34f807c-094b-4332-935f-00b24bf8c52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Location" ma:index="12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6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93b9354-0d01-4804-bd3d-18adf0c4c298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5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F838B75-EAA3-4A4C-B708-DC76287C52F4}">
  <ds:schemaRefs>
    <ds:schemaRef ds:uri="http://purl.org/dc/terms/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purl.org/dc/elements/1.1/"/>
    <ds:schemaRef ds:uri="c93b9354-0d01-4804-bd3d-18adf0c4c298"/>
    <ds:schemaRef ds:uri="http://schemas.microsoft.com/office/2006/metadata/properties"/>
    <ds:schemaRef ds:uri="http://schemas.openxmlformats.org/package/2006/metadata/core-properties"/>
    <ds:schemaRef ds:uri="034f807c-094b-4332-935f-00b24bf8c526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0DA4FE4E-59BE-40A0-B32E-067B73AE9ED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34f807c-094b-4332-935f-00b24bf8c526"/>
    <ds:schemaRef ds:uri="c93b9354-0d01-4804-bd3d-18adf0c4c29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5161363-4D6E-4D81-8822-D49A4A0B3FA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327</Words>
  <Application>Microsoft Office PowerPoint</Application>
  <PresentationFormat>Widescreen</PresentationFormat>
  <Paragraphs>53</Paragraphs>
  <Slides>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1_Default Design</vt:lpstr>
      <vt:lpstr>Custom Design</vt:lpstr>
      <vt:lpstr>Solicitor Apprenticeships </vt:lpstr>
      <vt:lpstr>What is the SQE?</vt:lpstr>
      <vt:lpstr>What does this means for apprentices? </vt:lpstr>
      <vt:lpstr>SQE1 </vt:lpstr>
      <vt:lpstr>SQE2 </vt:lpstr>
      <vt:lpstr>Find out more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Solicitor apprenticeships - is it for you?</dc:title>
  <dc:creator>Solicitors Regulation Authority (SRA)</dc:creator>
  <cp:lastModifiedBy>Matthew Maidment</cp:lastModifiedBy>
  <cp:revision>10</cp:revision>
  <dcterms:created xsi:type="dcterms:W3CDTF">2021-02-03T15:33:53Z</dcterms:created>
  <dcterms:modified xsi:type="dcterms:W3CDTF">2021-02-10T10:03:30Z</dcterms:modified>
</cp:coreProperties>
</file>